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77" r:id="rId6"/>
    <p:sldId id="295" r:id="rId7"/>
    <p:sldId id="294" r:id="rId8"/>
    <p:sldId id="296" r:id="rId9"/>
    <p:sldId id="297" r:id="rId10"/>
    <p:sldId id="278" r:id="rId11"/>
    <p:sldId id="293" r:id="rId12"/>
    <p:sldId id="261" r:id="rId13"/>
    <p:sldId id="260" r:id="rId14"/>
    <p:sldId id="286" r:id="rId15"/>
    <p:sldId id="285" r:id="rId16"/>
    <p:sldId id="287" r:id="rId17"/>
    <p:sldId id="288" r:id="rId18"/>
    <p:sldId id="290" r:id="rId19"/>
    <p:sldId id="292" r:id="rId20"/>
    <p:sldId id="289" r:id="rId21"/>
    <p:sldId id="280" r:id="rId22"/>
    <p:sldId id="281" r:id="rId23"/>
    <p:sldId id="265" r:id="rId24"/>
    <p:sldId id="266" r:id="rId25"/>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78815" autoAdjust="0"/>
  </p:normalViewPr>
  <p:slideViewPr>
    <p:cSldViewPr snapToGrid="0" snapToObjects="1" showGuides="1">
      <p:cViewPr varScale="1">
        <p:scale>
          <a:sx n="55" d="100"/>
          <a:sy n="55" d="100"/>
        </p:scale>
        <p:origin x="176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AEF26-176A-49DA-A5DA-582C3FC8155F}" type="doc">
      <dgm:prSet loTypeId="urn:microsoft.com/office/officeart/2008/layout/HorizontalMultiLevelHierarchy" loCatId="hierarchy" qsTypeId="urn:microsoft.com/office/officeart/2005/8/quickstyle/simple2" qsCatId="simple" csTypeId="urn:microsoft.com/office/officeart/2005/8/colors/colorful3" csCatId="colorful" phldr="1"/>
      <dgm:spPr/>
      <dgm:t>
        <a:bodyPr/>
        <a:lstStyle/>
        <a:p>
          <a:endParaRPr lang="es-CL"/>
        </a:p>
      </dgm:t>
    </dgm:pt>
    <dgm:pt modelId="{2AE63556-9968-4C44-83EB-3D7F05408C46}">
      <dgm:prSet phldrT="[Texto]" custT="1"/>
      <dgm:spPr/>
      <dgm:t>
        <a:bodyPr/>
        <a:lstStyle/>
        <a:p>
          <a:r>
            <a:rPr lang="es-ES_tradnl" sz="2800" b="1" dirty="0" smtClean="0">
              <a:solidFill>
                <a:schemeClr val="bg1"/>
              </a:solidFill>
            </a:rPr>
            <a:t>Ejecución de Pruebas</a:t>
          </a:r>
          <a:endParaRPr lang="es-CL" sz="2800" b="1" dirty="0">
            <a:solidFill>
              <a:schemeClr val="bg1"/>
            </a:solidFill>
          </a:endParaRPr>
        </a:p>
      </dgm:t>
    </dgm:pt>
    <dgm:pt modelId="{5AB3BBC2-24DA-4662-BD15-EDF8DAB0583A}" type="parTrans" cxnId="{1DE05690-4C40-448B-9BFE-0A6E89E14370}">
      <dgm:prSet/>
      <dgm:spPr/>
      <dgm:t>
        <a:bodyPr/>
        <a:lstStyle/>
        <a:p>
          <a:endParaRPr lang="es-CL" sz="2400">
            <a:solidFill>
              <a:schemeClr val="tx1"/>
            </a:solidFill>
          </a:endParaRPr>
        </a:p>
      </dgm:t>
    </dgm:pt>
    <dgm:pt modelId="{72AD698C-191C-4DCE-8165-1D3589D8FF67}" type="sibTrans" cxnId="{1DE05690-4C40-448B-9BFE-0A6E89E14370}">
      <dgm:prSet/>
      <dgm:spPr/>
      <dgm:t>
        <a:bodyPr/>
        <a:lstStyle/>
        <a:p>
          <a:endParaRPr lang="es-CL" sz="2400">
            <a:solidFill>
              <a:schemeClr val="tx1"/>
            </a:solidFill>
          </a:endParaRPr>
        </a:p>
      </dgm:t>
    </dgm:pt>
    <dgm:pt modelId="{B067B7F2-29AE-4805-9486-8B15530EE6FD}">
      <dgm:prSet phldrT="[Texto]" custT="1"/>
      <dgm:spPr/>
      <dgm:t>
        <a:bodyPr/>
        <a:lstStyle/>
        <a:p>
          <a:r>
            <a:rPr lang="es-CL" sz="2000" b="1" dirty="0" smtClean="0">
              <a:solidFill>
                <a:schemeClr val="bg1"/>
              </a:solidFill>
            </a:rPr>
            <a:t>Generalmente valida el Usuario</a:t>
          </a:r>
          <a:endParaRPr lang="es-CL" sz="2000" b="1" dirty="0">
            <a:solidFill>
              <a:schemeClr val="bg1"/>
            </a:solidFill>
          </a:endParaRPr>
        </a:p>
      </dgm:t>
    </dgm:pt>
    <dgm:pt modelId="{ECC3BF9F-AAFC-4284-8567-41375A0E5BE6}" type="parTrans" cxnId="{E3D04874-033F-4CF8-9C1B-E755BB869B65}">
      <dgm:prSet custT="1"/>
      <dgm:spPr/>
      <dgm:t>
        <a:bodyPr/>
        <a:lstStyle/>
        <a:p>
          <a:endParaRPr lang="es-CL" sz="2400">
            <a:solidFill>
              <a:schemeClr val="tx1"/>
            </a:solidFill>
          </a:endParaRPr>
        </a:p>
      </dgm:t>
    </dgm:pt>
    <dgm:pt modelId="{1AAED061-4486-43E0-9023-34710983A808}" type="sibTrans" cxnId="{E3D04874-033F-4CF8-9C1B-E755BB869B65}">
      <dgm:prSet/>
      <dgm:spPr/>
      <dgm:t>
        <a:bodyPr/>
        <a:lstStyle/>
        <a:p>
          <a:endParaRPr lang="es-CL" sz="2400">
            <a:solidFill>
              <a:schemeClr val="tx1"/>
            </a:solidFill>
          </a:endParaRPr>
        </a:p>
      </dgm:t>
    </dgm:pt>
    <dgm:pt modelId="{D0F33A75-2AA4-4C48-94D4-B927CCCCFD46}">
      <dgm:prSet custT="1"/>
      <dgm:spPr/>
      <dgm:t>
        <a:bodyPr/>
        <a:lstStyle/>
        <a:p>
          <a:r>
            <a:rPr lang="es-ES_tradnl" sz="2400" b="1" dirty="0" smtClean="0">
              <a:solidFill>
                <a:schemeClr val="bg1"/>
              </a:solidFill>
            </a:rPr>
            <a:t>Verificar</a:t>
          </a:r>
          <a:endParaRPr lang="es-ES_tradnl" sz="2400" dirty="0" smtClean="0">
            <a:solidFill>
              <a:schemeClr val="bg1"/>
            </a:solidFill>
          </a:endParaRPr>
        </a:p>
      </dgm:t>
    </dgm:pt>
    <dgm:pt modelId="{269256C6-EB69-462D-8B91-0AB0C64527C0}" type="parTrans" cxnId="{867342B3-A6BE-4086-A353-131F2D0FCEFE}">
      <dgm:prSet custT="1"/>
      <dgm:spPr/>
      <dgm:t>
        <a:bodyPr/>
        <a:lstStyle/>
        <a:p>
          <a:endParaRPr lang="es-CL" sz="2400">
            <a:solidFill>
              <a:schemeClr val="tx1"/>
            </a:solidFill>
          </a:endParaRPr>
        </a:p>
      </dgm:t>
    </dgm:pt>
    <dgm:pt modelId="{25B6CE1D-6818-463B-A348-1D7B9DB9534A}" type="sibTrans" cxnId="{867342B3-A6BE-4086-A353-131F2D0FCEFE}">
      <dgm:prSet/>
      <dgm:spPr/>
      <dgm:t>
        <a:bodyPr/>
        <a:lstStyle/>
        <a:p>
          <a:endParaRPr lang="es-CL" sz="2400">
            <a:solidFill>
              <a:schemeClr val="tx1"/>
            </a:solidFill>
          </a:endParaRPr>
        </a:p>
      </dgm:t>
    </dgm:pt>
    <dgm:pt modelId="{3D9D743E-1CB9-4A6A-924E-A33AD9505745}">
      <dgm:prSet custT="1"/>
      <dgm:spPr/>
      <dgm:t>
        <a:bodyPr/>
        <a:lstStyle/>
        <a:p>
          <a:r>
            <a:rPr lang="es-ES_tradnl" sz="2400" b="1" dirty="0" smtClean="0">
              <a:solidFill>
                <a:schemeClr val="bg1"/>
              </a:solidFill>
            </a:rPr>
            <a:t>Validar</a:t>
          </a:r>
          <a:endParaRPr lang="es-ES_tradnl" sz="2400" dirty="0" smtClean="0">
            <a:solidFill>
              <a:schemeClr val="bg1"/>
            </a:solidFill>
          </a:endParaRPr>
        </a:p>
      </dgm:t>
    </dgm:pt>
    <dgm:pt modelId="{2F5AF7C7-3F2D-4A2B-8543-910CC2CE6F87}" type="parTrans" cxnId="{4B1D2DEE-3981-4D17-9F24-7616E1D750EF}">
      <dgm:prSet custT="1"/>
      <dgm:spPr/>
      <dgm:t>
        <a:bodyPr/>
        <a:lstStyle/>
        <a:p>
          <a:endParaRPr lang="es-CL" sz="2400">
            <a:solidFill>
              <a:schemeClr val="tx1"/>
            </a:solidFill>
          </a:endParaRPr>
        </a:p>
      </dgm:t>
    </dgm:pt>
    <dgm:pt modelId="{82B2DC32-C964-447B-AF4A-038C02AD9F2C}" type="sibTrans" cxnId="{4B1D2DEE-3981-4D17-9F24-7616E1D750EF}">
      <dgm:prSet/>
      <dgm:spPr/>
      <dgm:t>
        <a:bodyPr/>
        <a:lstStyle/>
        <a:p>
          <a:endParaRPr lang="es-CL" sz="2400">
            <a:solidFill>
              <a:schemeClr val="tx1"/>
            </a:solidFill>
          </a:endParaRPr>
        </a:p>
      </dgm:t>
    </dgm:pt>
    <dgm:pt modelId="{543C9F4D-BFE9-4844-B3F9-4DDC336F5D95}">
      <dgm:prSet custT="1"/>
      <dgm:spPr/>
      <dgm:t>
        <a:bodyPr/>
        <a:lstStyle/>
        <a:p>
          <a:r>
            <a:rPr lang="es-ES_tradnl" sz="2000" b="1" dirty="0" smtClean="0">
              <a:solidFill>
                <a:schemeClr val="bg1"/>
              </a:solidFill>
            </a:rPr>
            <a:t>Se verifica que el producto cumple con los requerimientos y las </a:t>
          </a:r>
          <a:r>
            <a:rPr lang="es-ES_tradnl" sz="2000" b="1" dirty="0" smtClean="0">
              <a:solidFill>
                <a:schemeClr val="bg1"/>
              </a:solidFill>
            </a:rPr>
            <a:t>especificaciones</a:t>
          </a:r>
          <a:r>
            <a:rPr lang="es-ES_tradnl" sz="2000" b="1" dirty="0" smtClean="0">
              <a:solidFill>
                <a:schemeClr val="bg1"/>
              </a:solidFill>
            </a:rPr>
            <a:t>.</a:t>
          </a:r>
        </a:p>
      </dgm:t>
    </dgm:pt>
    <dgm:pt modelId="{17BAB60A-BF3A-4074-A5C3-53DAAF558C9E}" type="parTrans" cxnId="{C4CE1F74-4B50-48FF-A820-57E340F0055F}">
      <dgm:prSet custT="1"/>
      <dgm:spPr/>
      <dgm:t>
        <a:bodyPr/>
        <a:lstStyle/>
        <a:p>
          <a:endParaRPr lang="es-CL" sz="2400">
            <a:solidFill>
              <a:schemeClr val="tx1"/>
            </a:solidFill>
          </a:endParaRPr>
        </a:p>
      </dgm:t>
    </dgm:pt>
    <dgm:pt modelId="{8B36D711-5706-43F8-BBD1-B4C46A8E9BF6}" type="sibTrans" cxnId="{C4CE1F74-4B50-48FF-A820-57E340F0055F}">
      <dgm:prSet/>
      <dgm:spPr/>
      <dgm:t>
        <a:bodyPr/>
        <a:lstStyle/>
        <a:p>
          <a:endParaRPr lang="es-CL" sz="2400">
            <a:solidFill>
              <a:schemeClr val="tx1"/>
            </a:solidFill>
          </a:endParaRPr>
        </a:p>
      </dgm:t>
    </dgm:pt>
    <dgm:pt modelId="{BD65FC9C-56F7-4D62-985B-5F11A40C0163}">
      <dgm:prSet custT="1"/>
      <dgm:spPr/>
      <dgm:t>
        <a:bodyPr/>
        <a:lstStyle/>
        <a:p>
          <a:r>
            <a:rPr lang="es-ES_tradnl" sz="2000" b="1" dirty="0" smtClean="0">
              <a:solidFill>
                <a:schemeClr val="bg1"/>
              </a:solidFill>
            </a:rPr>
            <a:t>Generalmente lo realiza el analista de QA.</a:t>
          </a:r>
        </a:p>
      </dgm:t>
    </dgm:pt>
    <dgm:pt modelId="{E903B63C-E488-4ED4-8870-2389B343DB62}" type="parTrans" cxnId="{0D0859DD-3814-495D-B7EF-E1A35C6BB506}">
      <dgm:prSet custT="1"/>
      <dgm:spPr/>
      <dgm:t>
        <a:bodyPr/>
        <a:lstStyle/>
        <a:p>
          <a:endParaRPr lang="es-CL" sz="2400">
            <a:solidFill>
              <a:schemeClr val="tx1"/>
            </a:solidFill>
          </a:endParaRPr>
        </a:p>
      </dgm:t>
    </dgm:pt>
    <dgm:pt modelId="{2B289895-45DC-4FAF-8965-AE6E8AF6AC80}" type="sibTrans" cxnId="{0D0859DD-3814-495D-B7EF-E1A35C6BB506}">
      <dgm:prSet/>
      <dgm:spPr/>
      <dgm:t>
        <a:bodyPr/>
        <a:lstStyle/>
        <a:p>
          <a:endParaRPr lang="es-CL" sz="2400">
            <a:solidFill>
              <a:schemeClr val="tx1"/>
            </a:solidFill>
          </a:endParaRPr>
        </a:p>
      </dgm:t>
    </dgm:pt>
    <dgm:pt modelId="{64543C17-70A4-42B9-9411-3091875EFB01}">
      <dgm:prSet custT="1"/>
      <dgm:spPr/>
      <dgm:t>
        <a:bodyPr/>
        <a:lstStyle/>
        <a:p>
          <a:r>
            <a:rPr lang="es-ES_tradnl" sz="2000" b="1" dirty="0" smtClean="0">
              <a:solidFill>
                <a:schemeClr val="bg1"/>
              </a:solidFill>
            </a:rPr>
            <a:t>Se Valida que el producto cumple con las necesidades de cliente, si lo que se construyo soluciona los problemas.</a:t>
          </a:r>
        </a:p>
      </dgm:t>
    </dgm:pt>
    <dgm:pt modelId="{71EF33A9-4807-42EF-9029-F965392803D2}" type="parTrans" cxnId="{CF0C0BDE-7272-4E1A-BF55-B60E84572EFC}">
      <dgm:prSet custT="1"/>
      <dgm:spPr/>
      <dgm:t>
        <a:bodyPr/>
        <a:lstStyle/>
        <a:p>
          <a:endParaRPr lang="es-CL" sz="2400">
            <a:solidFill>
              <a:schemeClr val="tx1"/>
            </a:solidFill>
          </a:endParaRPr>
        </a:p>
      </dgm:t>
    </dgm:pt>
    <dgm:pt modelId="{990FFC82-BD2F-4AAE-9239-B4CF8D06C712}" type="sibTrans" cxnId="{CF0C0BDE-7272-4E1A-BF55-B60E84572EFC}">
      <dgm:prSet/>
      <dgm:spPr/>
      <dgm:t>
        <a:bodyPr/>
        <a:lstStyle/>
        <a:p>
          <a:endParaRPr lang="es-CL" sz="2400">
            <a:solidFill>
              <a:schemeClr val="tx1"/>
            </a:solidFill>
          </a:endParaRPr>
        </a:p>
      </dgm:t>
    </dgm:pt>
    <dgm:pt modelId="{19F46671-C1CE-4EA5-804B-C23F55D3204C}" type="pres">
      <dgm:prSet presAssocID="{B44AEF26-176A-49DA-A5DA-582C3FC8155F}" presName="Name0" presStyleCnt="0">
        <dgm:presLayoutVars>
          <dgm:chPref val="1"/>
          <dgm:dir/>
          <dgm:animOne val="branch"/>
          <dgm:animLvl val="lvl"/>
          <dgm:resizeHandles val="exact"/>
        </dgm:presLayoutVars>
      </dgm:prSet>
      <dgm:spPr/>
      <dgm:t>
        <a:bodyPr/>
        <a:lstStyle/>
        <a:p>
          <a:endParaRPr lang="es-CL"/>
        </a:p>
      </dgm:t>
    </dgm:pt>
    <dgm:pt modelId="{8A39A312-3AF2-40EE-990C-89E29D97F0AC}" type="pres">
      <dgm:prSet presAssocID="{2AE63556-9968-4C44-83EB-3D7F05408C46}" presName="root1" presStyleCnt="0"/>
      <dgm:spPr/>
    </dgm:pt>
    <dgm:pt modelId="{49F1F349-53F9-4424-8CD5-73616691EB96}" type="pres">
      <dgm:prSet presAssocID="{2AE63556-9968-4C44-83EB-3D7F05408C46}" presName="LevelOneTextNode" presStyleLbl="node0" presStyleIdx="0" presStyleCnt="1">
        <dgm:presLayoutVars>
          <dgm:chPref val="3"/>
        </dgm:presLayoutVars>
      </dgm:prSet>
      <dgm:spPr/>
      <dgm:t>
        <a:bodyPr/>
        <a:lstStyle/>
        <a:p>
          <a:endParaRPr lang="es-CL"/>
        </a:p>
      </dgm:t>
    </dgm:pt>
    <dgm:pt modelId="{2E88CB68-9313-4419-AEA2-337D945CEB39}" type="pres">
      <dgm:prSet presAssocID="{2AE63556-9968-4C44-83EB-3D7F05408C46}" presName="level2hierChild" presStyleCnt="0"/>
      <dgm:spPr/>
    </dgm:pt>
    <dgm:pt modelId="{EA484112-2127-44D0-B3F2-0D9319055C1D}" type="pres">
      <dgm:prSet presAssocID="{269256C6-EB69-462D-8B91-0AB0C64527C0}" presName="conn2-1" presStyleLbl="parChTrans1D2" presStyleIdx="0" presStyleCnt="2"/>
      <dgm:spPr/>
      <dgm:t>
        <a:bodyPr/>
        <a:lstStyle/>
        <a:p>
          <a:endParaRPr lang="es-CL"/>
        </a:p>
      </dgm:t>
    </dgm:pt>
    <dgm:pt modelId="{27D60E7E-8293-4C5A-ACBF-9EBEF570C379}" type="pres">
      <dgm:prSet presAssocID="{269256C6-EB69-462D-8B91-0AB0C64527C0}" presName="connTx" presStyleLbl="parChTrans1D2" presStyleIdx="0" presStyleCnt="2"/>
      <dgm:spPr/>
      <dgm:t>
        <a:bodyPr/>
        <a:lstStyle/>
        <a:p>
          <a:endParaRPr lang="es-CL"/>
        </a:p>
      </dgm:t>
    </dgm:pt>
    <dgm:pt modelId="{A73FDC8A-DA24-4DDB-BF1D-CD5F09718815}" type="pres">
      <dgm:prSet presAssocID="{D0F33A75-2AA4-4C48-94D4-B927CCCCFD46}" presName="root2" presStyleCnt="0"/>
      <dgm:spPr/>
    </dgm:pt>
    <dgm:pt modelId="{78EE24B4-4804-43CC-BD4C-35011518E498}" type="pres">
      <dgm:prSet presAssocID="{D0F33A75-2AA4-4C48-94D4-B927CCCCFD46}" presName="LevelTwoTextNode" presStyleLbl="node2" presStyleIdx="0" presStyleCnt="2" custScaleX="61392">
        <dgm:presLayoutVars>
          <dgm:chPref val="3"/>
        </dgm:presLayoutVars>
      </dgm:prSet>
      <dgm:spPr/>
      <dgm:t>
        <a:bodyPr/>
        <a:lstStyle/>
        <a:p>
          <a:endParaRPr lang="es-CL"/>
        </a:p>
      </dgm:t>
    </dgm:pt>
    <dgm:pt modelId="{8AC24F19-8A95-4D38-BF83-2EEBF8289D5F}" type="pres">
      <dgm:prSet presAssocID="{D0F33A75-2AA4-4C48-94D4-B927CCCCFD46}" presName="level3hierChild" presStyleCnt="0"/>
      <dgm:spPr/>
    </dgm:pt>
    <dgm:pt modelId="{78203E53-720E-4DD4-807B-3CF40CDD42AD}" type="pres">
      <dgm:prSet presAssocID="{17BAB60A-BF3A-4074-A5C3-53DAAF558C9E}" presName="conn2-1" presStyleLbl="parChTrans1D3" presStyleIdx="0" presStyleCnt="4"/>
      <dgm:spPr/>
      <dgm:t>
        <a:bodyPr/>
        <a:lstStyle/>
        <a:p>
          <a:endParaRPr lang="es-CL"/>
        </a:p>
      </dgm:t>
    </dgm:pt>
    <dgm:pt modelId="{2F58FDE6-2513-4F97-A50D-6B72451F54C8}" type="pres">
      <dgm:prSet presAssocID="{17BAB60A-BF3A-4074-A5C3-53DAAF558C9E}" presName="connTx" presStyleLbl="parChTrans1D3" presStyleIdx="0" presStyleCnt="4"/>
      <dgm:spPr/>
      <dgm:t>
        <a:bodyPr/>
        <a:lstStyle/>
        <a:p>
          <a:endParaRPr lang="es-CL"/>
        </a:p>
      </dgm:t>
    </dgm:pt>
    <dgm:pt modelId="{EB3F3AB9-42E1-4EB3-87E6-06595B22EE48}" type="pres">
      <dgm:prSet presAssocID="{543C9F4D-BFE9-4844-B3F9-4DDC336F5D95}" presName="root2" presStyleCnt="0"/>
      <dgm:spPr/>
    </dgm:pt>
    <dgm:pt modelId="{FAD6251A-C24E-4000-8B09-9439EE4F664E}" type="pres">
      <dgm:prSet presAssocID="{543C9F4D-BFE9-4844-B3F9-4DDC336F5D95}" presName="LevelTwoTextNode" presStyleLbl="node3" presStyleIdx="0" presStyleCnt="4" custScaleX="146926">
        <dgm:presLayoutVars>
          <dgm:chPref val="3"/>
        </dgm:presLayoutVars>
      </dgm:prSet>
      <dgm:spPr/>
      <dgm:t>
        <a:bodyPr/>
        <a:lstStyle/>
        <a:p>
          <a:endParaRPr lang="es-CL"/>
        </a:p>
      </dgm:t>
    </dgm:pt>
    <dgm:pt modelId="{004A8109-C237-42A9-922E-ED5D2A011C4B}" type="pres">
      <dgm:prSet presAssocID="{543C9F4D-BFE9-4844-B3F9-4DDC336F5D95}" presName="level3hierChild" presStyleCnt="0"/>
      <dgm:spPr/>
    </dgm:pt>
    <dgm:pt modelId="{52722C26-BBDD-481A-B275-7A6C94FEF84A}" type="pres">
      <dgm:prSet presAssocID="{E903B63C-E488-4ED4-8870-2389B343DB62}" presName="conn2-1" presStyleLbl="parChTrans1D3" presStyleIdx="1" presStyleCnt="4"/>
      <dgm:spPr/>
      <dgm:t>
        <a:bodyPr/>
        <a:lstStyle/>
        <a:p>
          <a:endParaRPr lang="es-CL"/>
        </a:p>
      </dgm:t>
    </dgm:pt>
    <dgm:pt modelId="{7CD3EFE4-ABEB-42BA-B489-DBC5283C84AB}" type="pres">
      <dgm:prSet presAssocID="{E903B63C-E488-4ED4-8870-2389B343DB62}" presName="connTx" presStyleLbl="parChTrans1D3" presStyleIdx="1" presStyleCnt="4"/>
      <dgm:spPr/>
      <dgm:t>
        <a:bodyPr/>
        <a:lstStyle/>
        <a:p>
          <a:endParaRPr lang="es-CL"/>
        </a:p>
      </dgm:t>
    </dgm:pt>
    <dgm:pt modelId="{AF1A6598-0D3A-4245-AA91-6DFE62AC0800}" type="pres">
      <dgm:prSet presAssocID="{BD65FC9C-56F7-4D62-985B-5F11A40C0163}" presName="root2" presStyleCnt="0"/>
      <dgm:spPr/>
    </dgm:pt>
    <dgm:pt modelId="{5A665F72-F894-4C16-AEE2-1D18FE7E5D53}" type="pres">
      <dgm:prSet presAssocID="{BD65FC9C-56F7-4D62-985B-5F11A40C0163}" presName="LevelTwoTextNode" presStyleLbl="node3" presStyleIdx="1" presStyleCnt="4" custScaleX="146926">
        <dgm:presLayoutVars>
          <dgm:chPref val="3"/>
        </dgm:presLayoutVars>
      </dgm:prSet>
      <dgm:spPr/>
      <dgm:t>
        <a:bodyPr/>
        <a:lstStyle/>
        <a:p>
          <a:endParaRPr lang="es-CL"/>
        </a:p>
      </dgm:t>
    </dgm:pt>
    <dgm:pt modelId="{20D6D2E6-8F7C-4F3A-998A-42B53253C427}" type="pres">
      <dgm:prSet presAssocID="{BD65FC9C-56F7-4D62-985B-5F11A40C0163}" presName="level3hierChild" presStyleCnt="0"/>
      <dgm:spPr/>
    </dgm:pt>
    <dgm:pt modelId="{BB727D53-3FAA-4B0D-9B53-00E1291F3BB1}" type="pres">
      <dgm:prSet presAssocID="{2F5AF7C7-3F2D-4A2B-8543-910CC2CE6F87}" presName="conn2-1" presStyleLbl="parChTrans1D2" presStyleIdx="1" presStyleCnt="2"/>
      <dgm:spPr/>
      <dgm:t>
        <a:bodyPr/>
        <a:lstStyle/>
        <a:p>
          <a:endParaRPr lang="es-CL"/>
        </a:p>
      </dgm:t>
    </dgm:pt>
    <dgm:pt modelId="{8EA8A72B-4D3E-43F7-9611-A9464E517D76}" type="pres">
      <dgm:prSet presAssocID="{2F5AF7C7-3F2D-4A2B-8543-910CC2CE6F87}" presName="connTx" presStyleLbl="parChTrans1D2" presStyleIdx="1" presStyleCnt="2"/>
      <dgm:spPr/>
      <dgm:t>
        <a:bodyPr/>
        <a:lstStyle/>
        <a:p>
          <a:endParaRPr lang="es-CL"/>
        </a:p>
      </dgm:t>
    </dgm:pt>
    <dgm:pt modelId="{547046E4-8876-4FCC-938A-27871CF6EC61}" type="pres">
      <dgm:prSet presAssocID="{3D9D743E-1CB9-4A6A-924E-A33AD9505745}" presName="root2" presStyleCnt="0"/>
      <dgm:spPr/>
    </dgm:pt>
    <dgm:pt modelId="{AF4EC060-E734-4414-9C65-EDFC954D25D5}" type="pres">
      <dgm:prSet presAssocID="{3D9D743E-1CB9-4A6A-924E-A33AD9505745}" presName="LevelTwoTextNode" presStyleLbl="node2" presStyleIdx="1" presStyleCnt="2" custScaleX="61392">
        <dgm:presLayoutVars>
          <dgm:chPref val="3"/>
        </dgm:presLayoutVars>
      </dgm:prSet>
      <dgm:spPr/>
      <dgm:t>
        <a:bodyPr/>
        <a:lstStyle/>
        <a:p>
          <a:endParaRPr lang="es-CL"/>
        </a:p>
      </dgm:t>
    </dgm:pt>
    <dgm:pt modelId="{5B7DB1E4-1D23-43ED-8EBD-DAC261BE2C73}" type="pres">
      <dgm:prSet presAssocID="{3D9D743E-1CB9-4A6A-924E-A33AD9505745}" presName="level3hierChild" presStyleCnt="0"/>
      <dgm:spPr/>
    </dgm:pt>
    <dgm:pt modelId="{BD7B13D3-8514-4F49-9E31-C2585D58B9CA}" type="pres">
      <dgm:prSet presAssocID="{71EF33A9-4807-42EF-9029-F965392803D2}" presName="conn2-1" presStyleLbl="parChTrans1D3" presStyleIdx="2" presStyleCnt="4"/>
      <dgm:spPr/>
      <dgm:t>
        <a:bodyPr/>
        <a:lstStyle/>
        <a:p>
          <a:endParaRPr lang="es-CL"/>
        </a:p>
      </dgm:t>
    </dgm:pt>
    <dgm:pt modelId="{A0CE4B04-C9C8-4FD6-961F-5D88DC21ECDA}" type="pres">
      <dgm:prSet presAssocID="{71EF33A9-4807-42EF-9029-F965392803D2}" presName="connTx" presStyleLbl="parChTrans1D3" presStyleIdx="2" presStyleCnt="4"/>
      <dgm:spPr/>
      <dgm:t>
        <a:bodyPr/>
        <a:lstStyle/>
        <a:p>
          <a:endParaRPr lang="es-CL"/>
        </a:p>
      </dgm:t>
    </dgm:pt>
    <dgm:pt modelId="{D57063CB-B12C-4A67-A452-275F4C49F7A7}" type="pres">
      <dgm:prSet presAssocID="{64543C17-70A4-42B9-9411-3091875EFB01}" presName="root2" presStyleCnt="0"/>
      <dgm:spPr/>
    </dgm:pt>
    <dgm:pt modelId="{D1C4310A-CA8F-4FE7-A756-7FC25F8EE596}" type="pres">
      <dgm:prSet presAssocID="{64543C17-70A4-42B9-9411-3091875EFB01}" presName="LevelTwoTextNode" presStyleLbl="node3" presStyleIdx="2" presStyleCnt="4" custScaleX="146926">
        <dgm:presLayoutVars>
          <dgm:chPref val="3"/>
        </dgm:presLayoutVars>
      </dgm:prSet>
      <dgm:spPr/>
      <dgm:t>
        <a:bodyPr/>
        <a:lstStyle/>
        <a:p>
          <a:endParaRPr lang="es-CL"/>
        </a:p>
      </dgm:t>
    </dgm:pt>
    <dgm:pt modelId="{761E4250-0954-4D5A-A15C-40E8C40429C2}" type="pres">
      <dgm:prSet presAssocID="{64543C17-70A4-42B9-9411-3091875EFB01}" presName="level3hierChild" presStyleCnt="0"/>
      <dgm:spPr/>
    </dgm:pt>
    <dgm:pt modelId="{C96BA6A1-32C4-4E5D-92A7-FA4BC0B9DAF8}" type="pres">
      <dgm:prSet presAssocID="{ECC3BF9F-AAFC-4284-8567-41375A0E5BE6}" presName="conn2-1" presStyleLbl="parChTrans1D3" presStyleIdx="3" presStyleCnt="4"/>
      <dgm:spPr/>
      <dgm:t>
        <a:bodyPr/>
        <a:lstStyle/>
        <a:p>
          <a:endParaRPr lang="es-CL"/>
        </a:p>
      </dgm:t>
    </dgm:pt>
    <dgm:pt modelId="{5EB90ACD-9173-48AE-9FBF-0EF10CA06584}" type="pres">
      <dgm:prSet presAssocID="{ECC3BF9F-AAFC-4284-8567-41375A0E5BE6}" presName="connTx" presStyleLbl="parChTrans1D3" presStyleIdx="3" presStyleCnt="4"/>
      <dgm:spPr/>
      <dgm:t>
        <a:bodyPr/>
        <a:lstStyle/>
        <a:p>
          <a:endParaRPr lang="es-CL"/>
        </a:p>
      </dgm:t>
    </dgm:pt>
    <dgm:pt modelId="{4E702E3A-5F57-4112-8CA5-22EA7BF09EBB}" type="pres">
      <dgm:prSet presAssocID="{B067B7F2-29AE-4805-9486-8B15530EE6FD}" presName="root2" presStyleCnt="0"/>
      <dgm:spPr/>
    </dgm:pt>
    <dgm:pt modelId="{A1D9480D-1D1D-44AF-8850-08939DD39007}" type="pres">
      <dgm:prSet presAssocID="{B067B7F2-29AE-4805-9486-8B15530EE6FD}" presName="LevelTwoTextNode" presStyleLbl="node3" presStyleIdx="3" presStyleCnt="4" custScaleX="146926">
        <dgm:presLayoutVars>
          <dgm:chPref val="3"/>
        </dgm:presLayoutVars>
      </dgm:prSet>
      <dgm:spPr/>
      <dgm:t>
        <a:bodyPr/>
        <a:lstStyle/>
        <a:p>
          <a:endParaRPr lang="es-CL"/>
        </a:p>
      </dgm:t>
    </dgm:pt>
    <dgm:pt modelId="{5204191B-948F-43C9-AB48-5E41F0446305}" type="pres">
      <dgm:prSet presAssocID="{B067B7F2-29AE-4805-9486-8B15530EE6FD}" presName="level3hierChild" presStyleCnt="0"/>
      <dgm:spPr/>
    </dgm:pt>
  </dgm:ptLst>
  <dgm:cxnLst>
    <dgm:cxn modelId="{98D9E1AF-54E1-4328-B11D-E265F8101867}" type="presOf" srcId="{ECC3BF9F-AAFC-4284-8567-41375A0E5BE6}" destId="{5EB90ACD-9173-48AE-9FBF-0EF10CA06584}" srcOrd="1" destOrd="0" presId="urn:microsoft.com/office/officeart/2008/layout/HorizontalMultiLevelHierarchy"/>
    <dgm:cxn modelId="{9699E391-2652-4677-8E63-EC8D8EBD5154}" type="presOf" srcId="{71EF33A9-4807-42EF-9029-F965392803D2}" destId="{A0CE4B04-C9C8-4FD6-961F-5D88DC21ECDA}" srcOrd="1" destOrd="0" presId="urn:microsoft.com/office/officeart/2008/layout/HorizontalMultiLevelHierarchy"/>
    <dgm:cxn modelId="{E3D04874-033F-4CF8-9C1B-E755BB869B65}" srcId="{3D9D743E-1CB9-4A6A-924E-A33AD9505745}" destId="{B067B7F2-29AE-4805-9486-8B15530EE6FD}" srcOrd="1" destOrd="0" parTransId="{ECC3BF9F-AAFC-4284-8567-41375A0E5BE6}" sibTransId="{1AAED061-4486-43E0-9023-34710983A808}"/>
    <dgm:cxn modelId="{955710F1-D7DE-48EF-8F00-35AB69607CF6}" type="presOf" srcId="{64543C17-70A4-42B9-9411-3091875EFB01}" destId="{D1C4310A-CA8F-4FE7-A756-7FC25F8EE596}" srcOrd="0" destOrd="0" presId="urn:microsoft.com/office/officeart/2008/layout/HorizontalMultiLevelHierarchy"/>
    <dgm:cxn modelId="{4B1D2DEE-3981-4D17-9F24-7616E1D750EF}" srcId="{2AE63556-9968-4C44-83EB-3D7F05408C46}" destId="{3D9D743E-1CB9-4A6A-924E-A33AD9505745}" srcOrd="1" destOrd="0" parTransId="{2F5AF7C7-3F2D-4A2B-8543-910CC2CE6F87}" sibTransId="{82B2DC32-C964-447B-AF4A-038C02AD9F2C}"/>
    <dgm:cxn modelId="{DAECF5BF-B09E-4FCE-9505-7EE44A6B5BE8}" type="presOf" srcId="{17BAB60A-BF3A-4074-A5C3-53DAAF558C9E}" destId="{2F58FDE6-2513-4F97-A50D-6B72451F54C8}" srcOrd="1" destOrd="0" presId="urn:microsoft.com/office/officeart/2008/layout/HorizontalMultiLevelHierarchy"/>
    <dgm:cxn modelId="{E7B76705-894C-445D-A095-16E4FBF05539}" type="presOf" srcId="{BD65FC9C-56F7-4D62-985B-5F11A40C0163}" destId="{5A665F72-F894-4C16-AEE2-1D18FE7E5D53}" srcOrd="0" destOrd="0" presId="urn:microsoft.com/office/officeart/2008/layout/HorizontalMultiLevelHierarchy"/>
    <dgm:cxn modelId="{CF5E90D9-AC65-45AC-B52F-4579ACCDA02E}" type="presOf" srcId="{E903B63C-E488-4ED4-8870-2389B343DB62}" destId="{7CD3EFE4-ABEB-42BA-B489-DBC5283C84AB}" srcOrd="1" destOrd="0" presId="urn:microsoft.com/office/officeart/2008/layout/HorizontalMultiLevelHierarchy"/>
    <dgm:cxn modelId="{D377A9B3-C8E7-47AE-9C14-6C9CDFC471FC}" type="presOf" srcId="{2F5AF7C7-3F2D-4A2B-8543-910CC2CE6F87}" destId="{BB727D53-3FAA-4B0D-9B53-00E1291F3BB1}" srcOrd="0" destOrd="0" presId="urn:microsoft.com/office/officeart/2008/layout/HorizontalMultiLevelHierarchy"/>
    <dgm:cxn modelId="{3606212B-C3B9-4DE4-A04E-A6B08F4F8760}" type="presOf" srcId="{269256C6-EB69-462D-8B91-0AB0C64527C0}" destId="{EA484112-2127-44D0-B3F2-0D9319055C1D}" srcOrd="0" destOrd="0" presId="urn:microsoft.com/office/officeart/2008/layout/HorizontalMultiLevelHierarchy"/>
    <dgm:cxn modelId="{74CBB139-E3F3-44F2-B34B-F541C1D2F26B}" type="presOf" srcId="{17BAB60A-BF3A-4074-A5C3-53DAAF558C9E}" destId="{78203E53-720E-4DD4-807B-3CF40CDD42AD}" srcOrd="0" destOrd="0" presId="urn:microsoft.com/office/officeart/2008/layout/HorizontalMultiLevelHierarchy"/>
    <dgm:cxn modelId="{8E26B2A4-DF3F-4AF5-A7CC-FBBD598ED1B0}" type="presOf" srcId="{2AE63556-9968-4C44-83EB-3D7F05408C46}" destId="{49F1F349-53F9-4424-8CD5-73616691EB96}" srcOrd="0" destOrd="0" presId="urn:microsoft.com/office/officeart/2008/layout/HorizontalMultiLevelHierarchy"/>
    <dgm:cxn modelId="{0D0859DD-3814-495D-B7EF-E1A35C6BB506}" srcId="{D0F33A75-2AA4-4C48-94D4-B927CCCCFD46}" destId="{BD65FC9C-56F7-4D62-985B-5F11A40C0163}" srcOrd="1" destOrd="0" parTransId="{E903B63C-E488-4ED4-8870-2389B343DB62}" sibTransId="{2B289895-45DC-4FAF-8965-AE6E8AF6AC80}"/>
    <dgm:cxn modelId="{3821ED2F-5191-4B78-AC5B-6E75E363CDBE}" type="presOf" srcId="{71EF33A9-4807-42EF-9029-F965392803D2}" destId="{BD7B13D3-8514-4F49-9E31-C2585D58B9CA}" srcOrd="0" destOrd="0" presId="urn:microsoft.com/office/officeart/2008/layout/HorizontalMultiLevelHierarchy"/>
    <dgm:cxn modelId="{D28FB850-85A6-48F2-B592-E4194AB9324A}" type="presOf" srcId="{E903B63C-E488-4ED4-8870-2389B343DB62}" destId="{52722C26-BBDD-481A-B275-7A6C94FEF84A}" srcOrd="0" destOrd="0" presId="urn:microsoft.com/office/officeart/2008/layout/HorizontalMultiLevelHierarchy"/>
    <dgm:cxn modelId="{C4CE1F74-4B50-48FF-A820-57E340F0055F}" srcId="{D0F33A75-2AA4-4C48-94D4-B927CCCCFD46}" destId="{543C9F4D-BFE9-4844-B3F9-4DDC336F5D95}" srcOrd="0" destOrd="0" parTransId="{17BAB60A-BF3A-4074-A5C3-53DAAF558C9E}" sibTransId="{8B36D711-5706-43F8-BBD1-B4C46A8E9BF6}"/>
    <dgm:cxn modelId="{CF0C0BDE-7272-4E1A-BF55-B60E84572EFC}" srcId="{3D9D743E-1CB9-4A6A-924E-A33AD9505745}" destId="{64543C17-70A4-42B9-9411-3091875EFB01}" srcOrd="0" destOrd="0" parTransId="{71EF33A9-4807-42EF-9029-F965392803D2}" sibTransId="{990FFC82-BD2F-4AAE-9239-B4CF8D06C712}"/>
    <dgm:cxn modelId="{49EE65D4-D43D-4E70-B7C4-9CC27AD8E13B}" type="presOf" srcId="{B067B7F2-29AE-4805-9486-8B15530EE6FD}" destId="{A1D9480D-1D1D-44AF-8850-08939DD39007}" srcOrd="0" destOrd="0" presId="urn:microsoft.com/office/officeart/2008/layout/HorizontalMultiLevelHierarchy"/>
    <dgm:cxn modelId="{AA272672-744D-4E09-871E-5FDE19F1970C}" type="presOf" srcId="{B44AEF26-176A-49DA-A5DA-582C3FC8155F}" destId="{19F46671-C1CE-4EA5-804B-C23F55D3204C}" srcOrd="0" destOrd="0" presId="urn:microsoft.com/office/officeart/2008/layout/HorizontalMultiLevelHierarchy"/>
    <dgm:cxn modelId="{42A0D1F0-CBBD-4108-B160-0F2CB6570F6D}" type="presOf" srcId="{3D9D743E-1CB9-4A6A-924E-A33AD9505745}" destId="{AF4EC060-E734-4414-9C65-EDFC954D25D5}" srcOrd="0" destOrd="0" presId="urn:microsoft.com/office/officeart/2008/layout/HorizontalMultiLevelHierarchy"/>
    <dgm:cxn modelId="{9D406B20-9024-4A17-AC44-3DD5742A2B0C}" type="presOf" srcId="{D0F33A75-2AA4-4C48-94D4-B927CCCCFD46}" destId="{78EE24B4-4804-43CC-BD4C-35011518E498}" srcOrd="0" destOrd="0" presId="urn:microsoft.com/office/officeart/2008/layout/HorizontalMultiLevelHierarchy"/>
    <dgm:cxn modelId="{88E3C9B1-97DA-42B6-93EA-837A919C011A}" type="presOf" srcId="{ECC3BF9F-AAFC-4284-8567-41375A0E5BE6}" destId="{C96BA6A1-32C4-4E5D-92A7-FA4BC0B9DAF8}" srcOrd="0" destOrd="0" presId="urn:microsoft.com/office/officeart/2008/layout/HorizontalMultiLevelHierarchy"/>
    <dgm:cxn modelId="{1EC1D59E-738A-4059-98A0-4397DA6DDB26}" type="presOf" srcId="{2F5AF7C7-3F2D-4A2B-8543-910CC2CE6F87}" destId="{8EA8A72B-4D3E-43F7-9611-A9464E517D76}" srcOrd="1" destOrd="0" presId="urn:microsoft.com/office/officeart/2008/layout/HorizontalMultiLevelHierarchy"/>
    <dgm:cxn modelId="{8D1B471E-41F3-4271-AAE6-77A7AF8E256A}" type="presOf" srcId="{543C9F4D-BFE9-4844-B3F9-4DDC336F5D95}" destId="{FAD6251A-C24E-4000-8B09-9439EE4F664E}" srcOrd="0" destOrd="0" presId="urn:microsoft.com/office/officeart/2008/layout/HorizontalMultiLevelHierarchy"/>
    <dgm:cxn modelId="{867342B3-A6BE-4086-A353-131F2D0FCEFE}" srcId="{2AE63556-9968-4C44-83EB-3D7F05408C46}" destId="{D0F33A75-2AA4-4C48-94D4-B927CCCCFD46}" srcOrd="0" destOrd="0" parTransId="{269256C6-EB69-462D-8B91-0AB0C64527C0}" sibTransId="{25B6CE1D-6818-463B-A348-1D7B9DB9534A}"/>
    <dgm:cxn modelId="{1DE05690-4C40-448B-9BFE-0A6E89E14370}" srcId="{B44AEF26-176A-49DA-A5DA-582C3FC8155F}" destId="{2AE63556-9968-4C44-83EB-3D7F05408C46}" srcOrd="0" destOrd="0" parTransId="{5AB3BBC2-24DA-4662-BD15-EDF8DAB0583A}" sibTransId="{72AD698C-191C-4DCE-8165-1D3589D8FF67}"/>
    <dgm:cxn modelId="{D0EDCCDB-8AA5-49CC-991C-736465D1C066}" type="presOf" srcId="{269256C6-EB69-462D-8B91-0AB0C64527C0}" destId="{27D60E7E-8293-4C5A-ACBF-9EBEF570C379}" srcOrd="1" destOrd="0" presId="urn:microsoft.com/office/officeart/2008/layout/HorizontalMultiLevelHierarchy"/>
    <dgm:cxn modelId="{8524D5F4-5E86-4E4A-911A-4F3F73D83698}" type="presParOf" srcId="{19F46671-C1CE-4EA5-804B-C23F55D3204C}" destId="{8A39A312-3AF2-40EE-990C-89E29D97F0AC}" srcOrd="0" destOrd="0" presId="urn:microsoft.com/office/officeart/2008/layout/HorizontalMultiLevelHierarchy"/>
    <dgm:cxn modelId="{C9250AF9-5C17-4A7E-A051-DE5063DBA7AC}" type="presParOf" srcId="{8A39A312-3AF2-40EE-990C-89E29D97F0AC}" destId="{49F1F349-53F9-4424-8CD5-73616691EB96}" srcOrd="0" destOrd="0" presId="urn:microsoft.com/office/officeart/2008/layout/HorizontalMultiLevelHierarchy"/>
    <dgm:cxn modelId="{16C15753-1B74-4462-B2C4-EA8D1E7465BC}" type="presParOf" srcId="{8A39A312-3AF2-40EE-990C-89E29D97F0AC}" destId="{2E88CB68-9313-4419-AEA2-337D945CEB39}" srcOrd="1" destOrd="0" presId="urn:microsoft.com/office/officeart/2008/layout/HorizontalMultiLevelHierarchy"/>
    <dgm:cxn modelId="{8858E4EE-E094-40F8-9CFF-84C59C7B27BD}" type="presParOf" srcId="{2E88CB68-9313-4419-AEA2-337D945CEB39}" destId="{EA484112-2127-44D0-B3F2-0D9319055C1D}" srcOrd="0" destOrd="0" presId="urn:microsoft.com/office/officeart/2008/layout/HorizontalMultiLevelHierarchy"/>
    <dgm:cxn modelId="{490174AD-7EE6-4980-8277-E9CB9CA120D6}" type="presParOf" srcId="{EA484112-2127-44D0-B3F2-0D9319055C1D}" destId="{27D60E7E-8293-4C5A-ACBF-9EBEF570C379}" srcOrd="0" destOrd="0" presId="urn:microsoft.com/office/officeart/2008/layout/HorizontalMultiLevelHierarchy"/>
    <dgm:cxn modelId="{A77B0560-B187-4533-B572-EE2D6E042097}" type="presParOf" srcId="{2E88CB68-9313-4419-AEA2-337D945CEB39}" destId="{A73FDC8A-DA24-4DDB-BF1D-CD5F09718815}" srcOrd="1" destOrd="0" presId="urn:microsoft.com/office/officeart/2008/layout/HorizontalMultiLevelHierarchy"/>
    <dgm:cxn modelId="{18AAF273-40DA-4295-957F-B4C946B208FC}" type="presParOf" srcId="{A73FDC8A-DA24-4DDB-BF1D-CD5F09718815}" destId="{78EE24B4-4804-43CC-BD4C-35011518E498}" srcOrd="0" destOrd="0" presId="urn:microsoft.com/office/officeart/2008/layout/HorizontalMultiLevelHierarchy"/>
    <dgm:cxn modelId="{3510C14D-5D92-4319-85CC-85AA56424675}" type="presParOf" srcId="{A73FDC8A-DA24-4DDB-BF1D-CD5F09718815}" destId="{8AC24F19-8A95-4D38-BF83-2EEBF8289D5F}" srcOrd="1" destOrd="0" presId="urn:microsoft.com/office/officeart/2008/layout/HorizontalMultiLevelHierarchy"/>
    <dgm:cxn modelId="{D305A4E0-7A47-4807-8C6F-9B5D6507D374}" type="presParOf" srcId="{8AC24F19-8A95-4D38-BF83-2EEBF8289D5F}" destId="{78203E53-720E-4DD4-807B-3CF40CDD42AD}" srcOrd="0" destOrd="0" presId="urn:microsoft.com/office/officeart/2008/layout/HorizontalMultiLevelHierarchy"/>
    <dgm:cxn modelId="{DD9038CC-9013-4D57-BC1E-C802CF6D5289}" type="presParOf" srcId="{78203E53-720E-4DD4-807B-3CF40CDD42AD}" destId="{2F58FDE6-2513-4F97-A50D-6B72451F54C8}" srcOrd="0" destOrd="0" presId="urn:microsoft.com/office/officeart/2008/layout/HorizontalMultiLevelHierarchy"/>
    <dgm:cxn modelId="{2210B2DA-26A0-46D4-A262-C03605C48975}" type="presParOf" srcId="{8AC24F19-8A95-4D38-BF83-2EEBF8289D5F}" destId="{EB3F3AB9-42E1-4EB3-87E6-06595B22EE48}" srcOrd="1" destOrd="0" presId="urn:microsoft.com/office/officeart/2008/layout/HorizontalMultiLevelHierarchy"/>
    <dgm:cxn modelId="{6B48574C-F8C1-4932-96CB-43B58EEF063D}" type="presParOf" srcId="{EB3F3AB9-42E1-4EB3-87E6-06595B22EE48}" destId="{FAD6251A-C24E-4000-8B09-9439EE4F664E}" srcOrd="0" destOrd="0" presId="urn:microsoft.com/office/officeart/2008/layout/HorizontalMultiLevelHierarchy"/>
    <dgm:cxn modelId="{23D9BD20-6CDB-474A-BF1A-1962F2C65361}" type="presParOf" srcId="{EB3F3AB9-42E1-4EB3-87E6-06595B22EE48}" destId="{004A8109-C237-42A9-922E-ED5D2A011C4B}" srcOrd="1" destOrd="0" presId="urn:microsoft.com/office/officeart/2008/layout/HorizontalMultiLevelHierarchy"/>
    <dgm:cxn modelId="{6837C02E-8F45-4D7F-8245-0D567CAAD20E}" type="presParOf" srcId="{8AC24F19-8A95-4D38-BF83-2EEBF8289D5F}" destId="{52722C26-BBDD-481A-B275-7A6C94FEF84A}" srcOrd="2" destOrd="0" presId="urn:microsoft.com/office/officeart/2008/layout/HorizontalMultiLevelHierarchy"/>
    <dgm:cxn modelId="{70AEAD27-F5D8-4725-AA33-5F4ED0CAF043}" type="presParOf" srcId="{52722C26-BBDD-481A-B275-7A6C94FEF84A}" destId="{7CD3EFE4-ABEB-42BA-B489-DBC5283C84AB}" srcOrd="0" destOrd="0" presId="urn:microsoft.com/office/officeart/2008/layout/HorizontalMultiLevelHierarchy"/>
    <dgm:cxn modelId="{277F5C06-235E-41D1-B397-E359FD76F791}" type="presParOf" srcId="{8AC24F19-8A95-4D38-BF83-2EEBF8289D5F}" destId="{AF1A6598-0D3A-4245-AA91-6DFE62AC0800}" srcOrd="3" destOrd="0" presId="urn:microsoft.com/office/officeart/2008/layout/HorizontalMultiLevelHierarchy"/>
    <dgm:cxn modelId="{D65C8DEC-752B-4B33-85AC-5411C26CC8D3}" type="presParOf" srcId="{AF1A6598-0D3A-4245-AA91-6DFE62AC0800}" destId="{5A665F72-F894-4C16-AEE2-1D18FE7E5D53}" srcOrd="0" destOrd="0" presId="urn:microsoft.com/office/officeart/2008/layout/HorizontalMultiLevelHierarchy"/>
    <dgm:cxn modelId="{6E61B6B5-F0E0-4CEF-8D54-DDFE099F748E}" type="presParOf" srcId="{AF1A6598-0D3A-4245-AA91-6DFE62AC0800}" destId="{20D6D2E6-8F7C-4F3A-998A-42B53253C427}" srcOrd="1" destOrd="0" presId="urn:microsoft.com/office/officeart/2008/layout/HorizontalMultiLevelHierarchy"/>
    <dgm:cxn modelId="{5B1019E1-5E29-490A-B878-1BC380C2D46F}" type="presParOf" srcId="{2E88CB68-9313-4419-AEA2-337D945CEB39}" destId="{BB727D53-3FAA-4B0D-9B53-00E1291F3BB1}" srcOrd="2" destOrd="0" presId="urn:microsoft.com/office/officeart/2008/layout/HorizontalMultiLevelHierarchy"/>
    <dgm:cxn modelId="{958B4048-6642-48F6-BA9F-F7F137103B2E}" type="presParOf" srcId="{BB727D53-3FAA-4B0D-9B53-00E1291F3BB1}" destId="{8EA8A72B-4D3E-43F7-9611-A9464E517D76}" srcOrd="0" destOrd="0" presId="urn:microsoft.com/office/officeart/2008/layout/HorizontalMultiLevelHierarchy"/>
    <dgm:cxn modelId="{931A326F-47BE-4F53-A9DE-272A47779D84}" type="presParOf" srcId="{2E88CB68-9313-4419-AEA2-337D945CEB39}" destId="{547046E4-8876-4FCC-938A-27871CF6EC61}" srcOrd="3" destOrd="0" presId="urn:microsoft.com/office/officeart/2008/layout/HorizontalMultiLevelHierarchy"/>
    <dgm:cxn modelId="{AD6FF3CD-FE56-4A7D-99A7-B9E7B71F9D89}" type="presParOf" srcId="{547046E4-8876-4FCC-938A-27871CF6EC61}" destId="{AF4EC060-E734-4414-9C65-EDFC954D25D5}" srcOrd="0" destOrd="0" presId="urn:microsoft.com/office/officeart/2008/layout/HorizontalMultiLevelHierarchy"/>
    <dgm:cxn modelId="{51B9557E-B48B-4125-A638-0020B636A8AC}" type="presParOf" srcId="{547046E4-8876-4FCC-938A-27871CF6EC61}" destId="{5B7DB1E4-1D23-43ED-8EBD-DAC261BE2C73}" srcOrd="1" destOrd="0" presId="urn:microsoft.com/office/officeart/2008/layout/HorizontalMultiLevelHierarchy"/>
    <dgm:cxn modelId="{55FCEC41-339D-4FAD-8BF4-904F021729CD}" type="presParOf" srcId="{5B7DB1E4-1D23-43ED-8EBD-DAC261BE2C73}" destId="{BD7B13D3-8514-4F49-9E31-C2585D58B9CA}" srcOrd="0" destOrd="0" presId="urn:microsoft.com/office/officeart/2008/layout/HorizontalMultiLevelHierarchy"/>
    <dgm:cxn modelId="{84A2D7A0-BA8C-4A7A-9C03-BCB2D63FEA4F}" type="presParOf" srcId="{BD7B13D3-8514-4F49-9E31-C2585D58B9CA}" destId="{A0CE4B04-C9C8-4FD6-961F-5D88DC21ECDA}" srcOrd="0" destOrd="0" presId="urn:microsoft.com/office/officeart/2008/layout/HorizontalMultiLevelHierarchy"/>
    <dgm:cxn modelId="{92DB674C-A73F-4E54-BA8A-C3C67259BA1D}" type="presParOf" srcId="{5B7DB1E4-1D23-43ED-8EBD-DAC261BE2C73}" destId="{D57063CB-B12C-4A67-A452-275F4C49F7A7}" srcOrd="1" destOrd="0" presId="urn:microsoft.com/office/officeart/2008/layout/HorizontalMultiLevelHierarchy"/>
    <dgm:cxn modelId="{E822179D-B3EA-4EDD-A3A6-F5D7410E3889}" type="presParOf" srcId="{D57063CB-B12C-4A67-A452-275F4C49F7A7}" destId="{D1C4310A-CA8F-4FE7-A756-7FC25F8EE596}" srcOrd="0" destOrd="0" presId="urn:microsoft.com/office/officeart/2008/layout/HorizontalMultiLevelHierarchy"/>
    <dgm:cxn modelId="{EDFD8BAF-AD44-47E4-8484-E2F118CF600D}" type="presParOf" srcId="{D57063CB-B12C-4A67-A452-275F4C49F7A7}" destId="{761E4250-0954-4D5A-A15C-40E8C40429C2}" srcOrd="1" destOrd="0" presId="urn:microsoft.com/office/officeart/2008/layout/HorizontalMultiLevelHierarchy"/>
    <dgm:cxn modelId="{C988A17F-B85E-4592-B168-2399764E649F}" type="presParOf" srcId="{5B7DB1E4-1D23-43ED-8EBD-DAC261BE2C73}" destId="{C96BA6A1-32C4-4E5D-92A7-FA4BC0B9DAF8}" srcOrd="2" destOrd="0" presId="urn:microsoft.com/office/officeart/2008/layout/HorizontalMultiLevelHierarchy"/>
    <dgm:cxn modelId="{AF1D066A-0EF2-4DE0-868C-3C902DC78077}" type="presParOf" srcId="{C96BA6A1-32C4-4E5D-92A7-FA4BC0B9DAF8}" destId="{5EB90ACD-9173-48AE-9FBF-0EF10CA06584}" srcOrd="0" destOrd="0" presId="urn:microsoft.com/office/officeart/2008/layout/HorizontalMultiLevelHierarchy"/>
    <dgm:cxn modelId="{23DEE5AA-7E47-457D-9E2B-8846D8D22915}" type="presParOf" srcId="{5B7DB1E4-1D23-43ED-8EBD-DAC261BE2C73}" destId="{4E702E3A-5F57-4112-8CA5-22EA7BF09EBB}" srcOrd="3" destOrd="0" presId="urn:microsoft.com/office/officeart/2008/layout/HorizontalMultiLevelHierarchy"/>
    <dgm:cxn modelId="{95D518C6-86A5-4A7C-8214-51242EF00D55}" type="presParOf" srcId="{4E702E3A-5F57-4112-8CA5-22EA7BF09EBB}" destId="{A1D9480D-1D1D-44AF-8850-08939DD39007}" srcOrd="0" destOrd="0" presId="urn:microsoft.com/office/officeart/2008/layout/HorizontalMultiLevelHierarchy"/>
    <dgm:cxn modelId="{E741BD15-9448-479F-8FF2-393B1AD8B7D3}" type="presParOf" srcId="{4E702E3A-5F57-4112-8CA5-22EA7BF09EBB}" destId="{5204191B-948F-43C9-AB48-5E41F044630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BA6A1-32C4-4E5D-92A7-FA4BC0B9DAF8}">
      <dsp:nvSpPr>
        <dsp:cNvPr id="0" name=""/>
        <dsp:cNvSpPr/>
      </dsp:nvSpPr>
      <dsp:spPr>
        <a:xfrm>
          <a:off x="3956793" y="3335799"/>
          <a:ext cx="563014" cy="536408"/>
        </a:xfrm>
        <a:custGeom>
          <a:avLst/>
          <a:gdLst/>
          <a:ahLst/>
          <a:cxnLst/>
          <a:rect l="0" t="0" r="0" b="0"/>
          <a:pathLst>
            <a:path>
              <a:moveTo>
                <a:pt x="0" y="0"/>
              </a:moveTo>
              <a:lnTo>
                <a:pt x="281507" y="0"/>
              </a:lnTo>
              <a:lnTo>
                <a:pt x="281507" y="536408"/>
              </a:lnTo>
              <a:lnTo>
                <a:pt x="563014" y="53640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4218859" y="3584562"/>
        <a:ext cx="38881" cy="38881"/>
      </dsp:txXfrm>
    </dsp:sp>
    <dsp:sp modelId="{BD7B13D3-8514-4F49-9E31-C2585D58B9CA}">
      <dsp:nvSpPr>
        <dsp:cNvPr id="0" name=""/>
        <dsp:cNvSpPr/>
      </dsp:nvSpPr>
      <dsp:spPr>
        <a:xfrm>
          <a:off x="3956793" y="2799390"/>
          <a:ext cx="563014" cy="536408"/>
        </a:xfrm>
        <a:custGeom>
          <a:avLst/>
          <a:gdLst/>
          <a:ahLst/>
          <a:cxnLst/>
          <a:rect l="0" t="0" r="0" b="0"/>
          <a:pathLst>
            <a:path>
              <a:moveTo>
                <a:pt x="0" y="536408"/>
              </a:moveTo>
              <a:lnTo>
                <a:pt x="281507" y="536408"/>
              </a:lnTo>
              <a:lnTo>
                <a:pt x="281507" y="0"/>
              </a:lnTo>
              <a:lnTo>
                <a:pt x="56301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4218859" y="3048153"/>
        <a:ext cx="38881" cy="38881"/>
      </dsp:txXfrm>
    </dsp:sp>
    <dsp:sp modelId="{BB727D53-3FAA-4B0D-9B53-00E1291F3BB1}">
      <dsp:nvSpPr>
        <dsp:cNvPr id="0" name=""/>
        <dsp:cNvSpPr/>
      </dsp:nvSpPr>
      <dsp:spPr>
        <a:xfrm>
          <a:off x="1665548" y="2262981"/>
          <a:ext cx="563014" cy="1072817"/>
        </a:xfrm>
        <a:custGeom>
          <a:avLst/>
          <a:gdLst/>
          <a:ahLst/>
          <a:cxnLst/>
          <a:rect l="0" t="0" r="0" b="0"/>
          <a:pathLst>
            <a:path>
              <a:moveTo>
                <a:pt x="0" y="0"/>
              </a:moveTo>
              <a:lnTo>
                <a:pt x="281507" y="0"/>
              </a:lnTo>
              <a:lnTo>
                <a:pt x="281507" y="1072817"/>
              </a:lnTo>
              <a:lnTo>
                <a:pt x="563014" y="107281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1916766" y="2769100"/>
        <a:ext cx="60578" cy="60578"/>
      </dsp:txXfrm>
    </dsp:sp>
    <dsp:sp modelId="{52722C26-BBDD-481A-B275-7A6C94FEF84A}">
      <dsp:nvSpPr>
        <dsp:cNvPr id="0" name=""/>
        <dsp:cNvSpPr/>
      </dsp:nvSpPr>
      <dsp:spPr>
        <a:xfrm>
          <a:off x="3956793" y="1190163"/>
          <a:ext cx="563014" cy="536408"/>
        </a:xfrm>
        <a:custGeom>
          <a:avLst/>
          <a:gdLst/>
          <a:ahLst/>
          <a:cxnLst/>
          <a:rect l="0" t="0" r="0" b="0"/>
          <a:pathLst>
            <a:path>
              <a:moveTo>
                <a:pt x="0" y="0"/>
              </a:moveTo>
              <a:lnTo>
                <a:pt x="281507" y="0"/>
              </a:lnTo>
              <a:lnTo>
                <a:pt x="281507" y="536408"/>
              </a:lnTo>
              <a:lnTo>
                <a:pt x="563014" y="53640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4218859" y="1438927"/>
        <a:ext cx="38881" cy="38881"/>
      </dsp:txXfrm>
    </dsp:sp>
    <dsp:sp modelId="{78203E53-720E-4DD4-807B-3CF40CDD42AD}">
      <dsp:nvSpPr>
        <dsp:cNvPr id="0" name=""/>
        <dsp:cNvSpPr/>
      </dsp:nvSpPr>
      <dsp:spPr>
        <a:xfrm>
          <a:off x="3956793" y="653754"/>
          <a:ext cx="563014" cy="536408"/>
        </a:xfrm>
        <a:custGeom>
          <a:avLst/>
          <a:gdLst/>
          <a:ahLst/>
          <a:cxnLst/>
          <a:rect l="0" t="0" r="0" b="0"/>
          <a:pathLst>
            <a:path>
              <a:moveTo>
                <a:pt x="0" y="536408"/>
              </a:moveTo>
              <a:lnTo>
                <a:pt x="281507" y="536408"/>
              </a:lnTo>
              <a:lnTo>
                <a:pt x="281507" y="0"/>
              </a:lnTo>
              <a:lnTo>
                <a:pt x="56301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4218859" y="902518"/>
        <a:ext cx="38881" cy="38881"/>
      </dsp:txXfrm>
    </dsp:sp>
    <dsp:sp modelId="{EA484112-2127-44D0-B3F2-0D9319055C1D}">
      <dsp:nvSpPr>
        <dsp:cNvPr id="0" name=""/>
        <dsp:cNvSpPr/>
      </dsp:nvSpPr>
      <dsp:spPr>
        <a:xfrm>
          <a:off x="1665548" y="1190163"/>
          <a:ext cx="563014" cy="1072817"/>
        </a:xfrm>
        <a:custGeom>
          <a:avLst/>
          <a:gdLst/>
          <a:ahLst/>
          <a:cxnLst/>
          <a:rect l="0" t="0" r="0" b="0"/>
          <a:pathLst>
            <a:path>
              <a:moveTo>
                <a:pt x="0" y="1072817"/>
              </a:moveTo>
              <a:lnTo>
                <a:pt x="281507" y="1072817"/>
              </a:lnTo>
              <a:lnTo>
                <a:pt x="281507" y="0"/>
              </a:lnTo>
              <a:lnTo>
                <a:pt x="56301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s-CL" sz="2400" kern="1200">
            <a:solidFill>
              <a:schemeClr val="tx1"/>
            </a:solidFill>
          </a:endParaRPr>
        </a:p>
      </dsp:txBody>
      <dsp:txXfrm>
        <a:off x="1916766" y="1696283"/>
        <a:ext cx="60578" cy="60578"/>
      </dsp:txXfrm>
    </dsp:sp>
    <dsp:sp modelId="{49F1F349-53F9-4424-8CD5-73616691EB96}">
      <dsp:nvSpPr>
        <dsp:cNvPr id="0" name=""/>
        <dsp:cNvSpPr/>
      </dsp:nvSpPr>
      <dsp:spPr>
        <a:xfrm rot="16200000">
          <a:off x="-1022142" y="1833854"/>
          <a:ext cx="4517127" cy="85825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s-ES_tradnl" sz="2800" b="1" kern="1200" dirty="0" smtClean="0">
              <a:solidFill>
                <a:schemeClr val="bg1"/>
              </a:solidFill>
            </a:rPr>
            <a:t>Ejecución de Pruebas</a:t>
          </a:r>
          <a:endParaRPr lang="es-CL" sz="2800" b="1" kern="1200" dirty="0">
            <a:solidFill>
              <a:schemeClr val="bg1"/>
            </a:solidFill>
          </a:endParaRPr>
        </a:p>
      </dsp:txBody>
      <dsp:txXfrm>
        <a:off x="-1022142" y="1833854"/>
        <a:ext cx="4517127" cy="858254"/>
      </dsp:txXfrm>
    </dsp:sp>
    <dsp:sp modelId="{78EE24B4-4804-43CC-BD4C-35011518E498}">
      <dsp:nvSpPr>
        <dsp:cNvPr id="0" name=""/>
        <dsp:cNvSpPr/>
      </dsp:nvSpPr>
      <dsp:spPr>
        <a:xfrm>
          <a:off x="2228563" y="761036"/>
          <a:ext cx="1728230" cy="85825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ES_tradnl" sz="2400" b="1" kern="1200" dirty="0" smtClean="0">
              <a:solidFill>
                <a:schemeClr val="bg1"/>
              </a:solidFill>
            </a:rPr>
            <a:t>Verificar</a:t>
          </a:r>
          <a:endParaRPr lang="es-ES_tradnl" sz="2400" kern="1200" dirty="0" smtClean="0">
            <a:solidFill>
              <a:schemeClr val="bg1"/>
            </a:solidFill>
          </a:endParaRPr>
        </a:p>
      </dsp:txBody>
      <dsp:txXfrm>
        <a:off x="2228563" y="761036"/>
        <a:ext cx="1728230" cy="858254"/>
      </dsp:txXfrm>
    </dsp:sp>
    <dsp:sp modelId="{FAD6251A-C24E-4000-8B09-9439EE4F664E}">
      <dsp:nvSpPr>
        <dsp:cNvPr id="0" name=""/>
        <dsp:cNvSpPr/>
      </dsp:nvSpPr>
      <dsp:spPr>
        <a:xfrm>
          <a:off x="4519808" y="224627"/>
          <a:ext cx="4136075" cy="85825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_tradnl" sz="2000" b="1" kern="1200" dirty="0" smtClean="0">
              <a:solidFill>
                <a:schemeClr val="bg1"/>
              </a:solidFill>
            </a:rPr>
            <a:t>Se verifica que el producto cumple con los requerimientos y las </a:t>
          </a:r>
          <a:r>
            <a:rPr lang="es-ES_tradnl" sz="2000" b="1" kern="1200" dirty="0" smtClean="0">
              <a:solidFill>
                <a:schemeClr val="bg1"/>
              </a:solidFill>
            </a:rPr>
            <a:t>especificaciones</a:t>
          </a:r>
          <a:r>
            <a:rPr lang="es-ES_tradnl" sz="2000" b="1" kern="1200" dirty="0" smtClean="0">
              <a:solidFill>
                <a:schemeClr val="bg1"/>
              </a:solidFill>
            </a:rPr>
            <a:t>.</a:t>
          </a:r>
        </a:p>
      </dsp:txBody>
      <dsp:txXfrm>
        <a:off x="4519808" y="224627"/>
        <a:ext cx="4136075" cy="858254"/>
      </dsp:txXfrm>
    </dsp:sp>
    <dsp:sp modelId="{5A665F72-F894-4C16-AEE2-1D18FE7E5D53}">
      <dsp:nvSpPr>
        <dsp:cNvPr id="0" name=""/>
        <dsp:cNvSpPr/>
      </dsp:nvSpPr>
      <dsp:spPr>
        <a:xfrm>
          <a:off x="4519808" y="1297445"/>
          <a:ext cx="4136075" cy="85825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_tradnl" sz="2000" b="1" kern="1200" dirty="0" smtClean="0">
              <a:solidFill>
                <a:schemeClr val="bg1"/>
              </a:solidFill>
            </a:rPr>
            <a:t>Generalmente lo realiza el analista de QA.</a:t>
          </a:r>
        </a:p>
      </dsp:txBody>
      <dsp:txXfrm>
        <a:off x="4519808" y="1297445"/>
        <a:ext cx="4136075" cy="858254"/>
      </dsp:txXfrm>
    </dsp:sp>
    <dsp:sp modelId="{AF4EC060-E734-4414-9C65-EDFC954D25D5}">
      <dsp:nvSpPr>
        <dsp:cNvPr id="0" name=""/>
        <dsp:cNvSpPr/>
      </dsp:nvSpPr>
      <dsp:spPr>
        <a:xfrm>
          <a:off x="2228563" y="2906672"/>
          <a:ext cx="1728230" cy="85825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ES_tradnl" sz="2400" b="1" kern="1200" dirty="0" smtClean="0">
              <a:solidFill>
                <a:schemeClr val="bg1"/>
              </a:solidFill>
            </a:rPr>
            <a:t>Validar</a:t>
          </a:r>
          <a:endParaRPr lang="es-ES_tradnl" sz="2400" kern="1200" dirty="0" smtClean="0">
            <a:solidFill>
              <a:schemeClr val="bg1"/>
            </a:solidFill>
          </a:endParaRPr>
        </a:p>
      </dsp:txBody>
      <dsp:txXfrm>
        <a:off x="2228563" y="2906672"/>
        <a:ext cx="1728230" cy="858254"/>
      </dsp:txXfrm>
    </dsp:sp>
    <dsp:sp modelId="{D1C4310A-CA8F-4FE7-A756-7FC25F8EE596}">
      <dsp:nvSpPr>
        <dsp:cNvPr id="0" name=""/>
        <dsp:cNvSpPr/>
      </dsp:nvSpPr>
      <dsp:spPr>
        <a:xfrm>
          <a:off x="4519808" y="2370263"/>
          <a:ext cx="4136075" cy="85825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_tradnl" sz="2000" b="1" kern="1200" dirty="0" smtClean="0">
              <a:solidFill>
                <a:schemeClr val="bg1"/>
              </a:solidFill>
            </a:rPr>
            <a:t>Se Valida que el producto cumple con las necesidades de cliente, si lo que se construyo soluciona los problemas.</a:t>
          </a:r>
        </a:p>
      </dsp:txBody>
      <dsp:txXfrm>
        <a:off x="4519808" y="2370263"/>
        <a:ext cx="4136075" cy="858254"/>
      </dsp:txXfrm>
    </dsp:sp>
    <dsp:sp modelId="{A1D9480D-1D1D-44AF-8850-08939DD39007}">
      <dsp:nvSpPr>
        <dsp:cNvPr id="0" name=""/>
        <dsp:cNvSpPr/>
      </dsp:nvSpPr>
      <dsp:spPr>
        <a:xfrm>
          <a:off x="4519808" y="3443081"/>
          <a:ext cx="4136075" cy="858254"/>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CL" sz="2000" b="1" kern="1200" dirty="0" smtClean="0">
              <a:solidFill>
                <a:schemeClr val="bg1"/>
              </a:solidFill>
            </a:rPr>
            <a:t>Generalmente valida el Usuario</a:t>
          </a:r>
          <a:endParaRPr lang="es-CL" sz="2000" b="1" kern="1200" dirty="0">
            <a:solidFill>
              <a:schemeClr val="bg1"/>
            </a:solidFill>
          </a:endParaRPr>
        </a:p>
      </dsp:txBody>
      <dsp:txXfrm>
        <a:off x="4519808" y="3443081"/>
        <a:ext cx="4136075" cy="85825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A8192-9663-414F-80E8-98C4DFAB9247}" type="datetimeFigureOut">
              <a:rPr lang="es-CL" smtClean="0"/>
              <a:t>29-08-2018</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2D75F-5A95-4B6F-ADD5-5F4E49DFFFD6}" type="slidenum">
              <a:rPr lang="es-CL" smtClean="0"/>
              <a:t>‹Nº›</a:t>
            </a:fld>
            <a:endParaRPr lang="es-CL"/>
          </a:p>
        </p:txBody>
      </p:sp>
    </p:spTree>
    <p:extLst>
      <p:ext uri="{BB962C8B-B14F-4D97-AF65-F5344CB8AC3E}">
        <p14:creationId xmlns:p14="http://schemas.microsoft.com/office/powerpoint/2010/main" val="154764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5</a:t>
            </a:fld>
            <a:endParaRPr lang="es-CL"/>
          </a:p>
        </p:txBody>
      </p:sp>
    </p:spTree>
    <p:extLst>
      <p:ext uri="{BB962C8B-B14F-4D97-AF65-F5344CB8AC3E}">
        <p14:creationId xmlns:p14="http://schemas.microsoft.com/office/powerpoint/2010/main" val="83534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CL" b="1" dirty="0" smtClean="0"/>
              <a:t>1.</a:t>
            </a:r>
            <a:r>
              <a:rPr lang="es-CL" b="1" baseline="0" dirty="0" smtClean="0"/>
              <a:t> </a:t>
            </a:r>
            <a:r>
              <a:rPr lang="es-CL" b="1" dirty="0" smtClean="0"/>
              <a:t>El Testing solo demuestra que hay defectos</a:t>
            </a:r>
          </a:p>
          <a:p>
            <a:r>
              <a:rPr lang="es-CL" dirty="0" smtClean="0"/>
              <a:t>El Testing muestra los defectos, pero no asegura que no hayan defectos. Reduce la posibilidad de que vuelvan a aparecer defectos encontrados, pero pueden haber defectos que no han sido detectado durante la ejecución del test.</a:t>
            </a:r>
          </a:p>
          <a:p>
            <a:pPr marL="0" indent="0">
              <a:buFont typeface="+mj-lt"/>
              <a:buNone/>
            </a:pPr>
            <a:r>
              <a:rPr lang="es-CL" b="1" dirty="0" smtClean="0"/>
              <a:t>2. Las pruebas exhaustivas son imposibles</a:t>
            </a:r>
          </a:p>
          <a:p>
            <a:r>
              <a:rPr lang="es-CL" dirty="0" smtClean="0"/>
              <a:t>Realizar pruebas a todas las combinaciones de insumos, todos los escenarios y prever todas condiciones no es factible salgo para casos triviales.</a:t>
            </a:r>
          </a:p>
          <a:p>
            <a:r>
              <a:rPr lang="es-CL" dirty="0" smtClean="0"/>
              <a:t>En lugar de pruebas exhaustivas nos enfocamos en verificar prioridades y los posibles riesgos.</a:t>
            </a:r>
          </a:p>
          <a:p>
            <a:r>
              <a:rPr lang="es-CL" b="1" dirty="0" smtClean="0"/>
              <a:t>3. Testing temprano, </a:t>
            </a:r>
            <a:r>
              <a:rPr lang="es-CL" dirty="0" smtClean="0"/>
              <a:t>las actividades relacionadas con el Testing deben comenzar lo antes posible tanto en el SW como en el ciclo de vida del SW y deben enfocarse en objetivos definidos.</a:t>
            </a:r>
          </a:p>
          <a:p>
            <a:r>
              <a:rPr lang="es-CL" b="1" dirty="0" smtClean="0"/>
              <a:t>4.</a:t>
            </a:r>
            <a:r>
              <a:rPr lang="es-CL" b="1" baseline="0" dirty="0" smtClean="0"/>
              <a:t> </a:t>
            </a:r>
            <a:r>
              <a:rPr lang="es-CL" b="1" dirty="0" smtClean="0"/>
              <a:t>Defectos agrupados</a:t>
            </a:r>
            <a:r>
              <a:rPr lang="es-CL" dirty="0" smtClean="0"/>
              <a:t>, Donde se encuentra un defecto hay una alta probabilidad que encontremos más.</a:t>
            </a:r>
          </a:p>
          <a:p>
            <a:r>
              <a:rPr lang="es-CL" b="1" dirty="0" smtClean="0"/>
              <a:t>5. Paradoja pesticida</a:t>
            </a:r>
            <a:r>
              <a:rPr lang="es-CL" dirty="0" smtClean="0"/>
              <a:t>, si un test es repetido varias veces es muy probable que no encuentre nuevos defectos. Para evitar esto los test deben ser revisados y actualizados constantemente.</a:t>
            </a:r>
          </a:p>
          <a:p>
            <a:r>
              <a:rPr lang="es-CL" b="1" dirty="0" smtClean="0"/>
              <a:t>6. El Testing depende del contexto</a:t>
            </a:r>
            <a:r>
              <a:rPr lang="es-CL" dirty="0" smtClean="0"/>
              <a:t>, diferentes test son ejecutados dependiendo el contexto. Por ejemplo, los test de seguridad de un sitio e-</a:t>
            </a:r>
            <a:r>
              <a:rPr lang="es-CL" dirty="0" err="1" smtClean="0"/>
              <a:t>commerce</a:t>
            </a:r>
            <a:r>
              <a:rPr lang="es-CL" dirty="0" smtClean="0"/>
              <a:t> se deben poner a prueba en diferentes contextos.</a:t>
            </a:r>
          </a:p>
          <a:p>
            <a:pPr marL="0" marR="0" indent="0" algn="l" defTabSz="914400" rtl="0" eaLnBrk="1" fontAlgn="auto" latinLnBrk="0" hangingPunct="1">
              <a:lnSpc>
                <a:spcPct val="100000"/>
              </a:lnSpc>
              <a:spcBef>
                <a:spcPts val="0"/>
              </a:spcBef>
              <a:spcAft>
                <a:spcPts val="0"/>
              </a:spcAft>
              <a:buClrTx/>
              <a:buSzTx/>
              <a:buFontTx/>
              <a:buNone/>
              <a:tabLst/>
              <a:defRPr/>
            </a:pPr>
            <a:r>
              <a:rPr lang="es-CL" b="1" dirty="0" smtClean="0"/>
              <a:t>7. Falacia de la ausencia</a:t>
            </a:r>
            <a:r>
              <a:rPr lang="es-CL" b="1" baseline="0" dirty="0" smtClean="0"/>
              <a:t> de errores, </a:t>
            </a:r>
            <a:r>
              <a:rPr lang="es-CL" baseline="0" dirty="0" smtClean="0"/>
              <a:t>Encontrar y corregir defectos no ayuda si el SW no se puede utilizar, no satisfacer las necesidades y expectativas de los usuarios.</a:t>
            </a:r>
          </a:p>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22</a:t>
            </a:fld>
            <a:endParaRPr lang="es-CL"/>
          </a:p>
        </p:txBody>
      </p:sp>
    </p:spTree>
    <p:extLst>
      <p:ext uri="{BB962C8B-B14F-4D97-AF65-F5344CB8AC3E}">
        <p14:creationId xmlns:p14="http://schemas.microsoft.com/office/powerpoint/2010/main" val="367579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Ejemplos</a:t>
            </a:r>
            <a:endParaRPr lang="es-CL" dirty="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6</a:t>
            </a:fld>
            <a:endParaRPr lang="es-CL"/>
          </a:p>
        </p:txBody>
      </p:sp>
    </p:spTree>
    <p:extLst>
      <p:ext uri="{BB962C8B-B14F-4D97-AF65-F5344CB8AC3E}">
        <p14:creationId xmlns:p14="http://schemas.microsoft.com/office/powerpoint/2010/main" val="377869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10</a:t>
            </a:fld>
            <a:endParaRPr lang="es-CL"/>
          </a:p>
        </p:txBody>
      </p:sp>
    </p:spTree>
    <p:extLst>
      <p:ext uri="{BB962C8B-B14F-4D97-AF65-F5344CB8AC3E}">
        <p14:creationId xmlns:p14="http://schemas.microsoft.com/office/powerpoint/2010/main" val="289824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mtClean="0"/>
              <a:t>Compartir,</a:t>
            </a:r>
            <a:r>
              <a:rPr lang="es-CL" baseline="0" smtClean="0"/>
              <a:t> 5min.</a:t>
            </a:r>
            <a:endParaRPr lang="es-CL"/>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11</a:t>
            </a:fld>
            <a:endParaRPr lang="es-CL"/>
          </a:p>
        </p:txBody>
      </p:sp>
    </p:spTree>
    <p:extLst>
      <p:ext uri="{BB962C8B-B14F-4D97-AF65-F5344CB8AC3E}">
        <p14:creationId xmlns:p14="http://schemas.microsoft.com/office/powerpoint/2010/main" val="234625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13</a:t>
            </a:fld>
            <a:endParaRPr lang="es-CL"/>
          </a:p>
        </p:txBody>
      </p:sp>
    </p:spTree>
    <p:extLst>
      <p:ext uri="{BB962C8B-B14F-4D97-AF65-F5344CB8AC3E}">
        <p14:creationId xmlns:p14="http://schemas.microsoft.com/office/powerpoint/2010/main" val="122049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dirty="0" smtClean="0"/>
              <a:t>En un proceso de prueba pueden haber varios ciclos, dependiendo de la cantidad y severidad de los defectos encontrados y la eficiencia del equipo de desarrollo en la corrección de estos.</a:t>
            </a:r>
          </a:p>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Se debe Re-ejecutar las pruebas para verificar si se han corregido los defectos</a:t>
            </a:r>
          </a:p>
          <a:p>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16</a:t>
            </a:fld>
            <a:endParaRPr lang="es-CL"/>
          </a:p>
        </p:txBody>
      </p:sp>
    </p:spTree>
    <p:extLst>
      <p:ext uri="{BB962C8B-B14F-4D97-AF65-F5344CB8AC3E}">
        <p14:creationId xmlns:p14="http://schemas.microsoft.com/office/powerpoint/2010/main" val="180899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Los ciclos de</a:t>
            </a:r>
            <a:r>
              <a:rPr lang="es-CL" baseline="0" dirty="0" smtClean="0"/>
              <a:t> prueba se deben programar dentro de la carta Gantt. Suele ocurrir que no se incluyen, creyendo que con una actividad de prueba basta, olvidando la importancia de la corrección de los defectos por parte de desarrollo luego de ser revisado el SW y esto influye en los tiempos retrasando la entrega del proyecto.</a:t>
            </a:r>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17</a:t>
            </a:fld>
            <a:endParaRPr lang="es-CL"/>
          </a:p>
        </p:txBody>
      </p:sp>
    </p:spTree>
    <p:extLst>
      <p:ext uri="{BB962C8B-B14F-4D97-AF65-F5344CB8AC3E}">
        <p14:creationId xmlns:p14="http://schemas.microsoft.com/office/powerpoint/2010/main" val="135705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Es un error revisar solo los defectos encontrados, ya que al corregir un defecto,</a:t>
            </a:r>
            <a:r>
              <a:rPr lang="es-CL" baseline="0" dirty="0" smtClean="0"/>
              <a:t> se puede pasar a llevar parte del código y generar un </a:t>
            </a:r>
            <a:r>
              <a:rPr lang="es-CL" baseline="0" dirty="0" err="1" smtClean="0"/>
              <a:t>decfeto</a:t>
            </a:r>
            <a:r>
              <a:rPr lang="es-CL" baseline="0" dirty="0" smtClean="0"/>
              <a:t> nuevo.</a:t>
            </a:r>
            <a:endParaRPr lang="es-CL" dirty="0" smtClean="0"/>
          </a:p>
          <a:p>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19</a:t>
            </a:fld>
            <a:endParaRPr lang="es-CL"/>
          </a:p>
        </p:txBody>
      </p:sp>
    </p:spTree>
    <p:extLst>
      <p:ext uri="{BB962C8B-B14F-4D97-AF65-F5344CB8AC3E}">
        <p14:creationId xmlns:p14="http://schemas.microsoft.com/office/powerpoint/2010/main" val="355624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dirty="0" smtClean="0"/>
              <a:t>Se </a:t>
            </a:r>
            <a:r>
              <a:rPr lang="es-ES_tradnl" b="1" dirty="0" smtClean="0"/>
              <a:t>verifica</a:t>
            </a:r>
            <a:r>
              <a:rPr lang="es-ES_tradnl" dirty="0" smtClean="0"/>
              <a:t> que</a:t>
            </a:r>
            <a:r>
              <a:rPr lang="es-ES_tradnl" baseline="0" dirty="0" smtClean="0"/>
              <a:t> cumpla con los requisitos y requerimientos funcionales y no funcionales.</a:t>
            </a:r>
          </a:p>
          <a:p>
            <a:r>
              <a:rPr lang="es-ES_tradnl" baseline="0" dirty="0" smtClean="0"/>
              <a:t>Se </a:t>
            </a:r>
            <a:r>
              <a:rPr lang="es-ES_tradnl" b="1" baseline="0" dirty="0" smtClean="0"/>
              <a:t>valida</a:t>
            </a:r>
            <a:r>
              <a:rPr lang="es-ES_tradnl" baseline="0" dirty="0" smtClean="0"/>
              <a:t> con el usuario, si cumple con sus expectativas.</a:t>
            </a:r>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20</a:t>
            </a:fld>
            <a:endParaRPr lang="es-CL"/>
          </a:p>
        </p:txBody>
      </p:sp>
    </p:spTree>
    <p:extLst>
      <p:ext uri="{BB962C8B-B14F-4D97-AF65-F5344CB8AC3E}">
        <p14:creationId xmlns:p14="http://schemas.microsoft.com/office/powerpoint/2010/main" val="53487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29/08/2018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29/08/2018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29/08/2018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2723492" cy="954107"/>
          </a:xfrm>
          <a:prstGeom prst="rect">
            <a:avLst/>
          </a:prstGeom>
        </p:spPr>
        <p:txBody>
          <a:bodyPr wrap="square">
            <a:spAutoFit/>
          </a:bodyPr>
          <a:lstStyle/>
          <a:p>
            <a:r>
              <a:rPr lang="es-ES_tradnl" sz="2800" b="1" dirty="0" smtClean="0">
                <a:solidFill>
                  <a:srgbClr val="0A253E"/>
                </a:solidFill>
                <a:latin typeface="Candara"/>
                <a:cs typeface="Candara"/>
              </a:rPr>
              <a:t>Ejecución de pruebas</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Detectar Defectos</a:t>
            </a:r>
            <a:endParaRPr lang="es-AR" sz="3200" dirty="0">
              <a:solidFill>
                <a:schemeClr val="bg1"/>
              </a:solidFill>
            </a:endParaRPr>
          </a:p>
        </p:txBody>
      </p:sp>
      <p:pic>
        <p:nvPicPr>
          <p:cNvPr id="47106" name="Picture 2" descr="Dev- How can I make it? Test- How can I break it?"/>
          <p:cNvPicPr>
            <a:picLocks noChangeAspect="1" noChangeArrowheads="1"/>
          </p:cNvPicPr>
          <p:nvPr/>
        </p:nvPicPr>
        <p:blipFill>
          <a:blip r:embed="rId3"/>
          <a:srcRect b="11949"/>
          <a:stretch>
            <a:fillRect/>
          </a:stretch>
        </p:blipFill>
        <p:spPr bwMode="auto">
          <a:xfrm>
            <a:off x="142844" y="1142984"/>
            <a:ext cx="5581656" cy="4726435"/>
          </a:xfrm>
          <a:prstGeom prst="rect">
            <a:avLst/>
          </a:prstGeom>
          <a:noFill/>
        </p:spPr>
      </p:pic>
      <p:sp>
        <p:nvSpPr>
          <p:cNvPr id="5" name="4 Rectángulo"/>
          <p:cNvSpPr/>
          <p:nvPr/>
        </p:nvSpPr>
        <p:spPr>
          <a:xfrm>
            <a:off x="5643570" y="1456687"/>
            <a:ext cx="2857520" cy="440120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CL" sz="2800" dirty="0" smtClean="0"/>
              <a:t>La finalidad del equipo de testing es encontrar defectos en el SW que se esta evaluando utilizando pruebas:</a:t>
            </a:r>
          </a:p>
          <a:p>
            <a:pPr algn="ctr"/>
            <a:r>
              <a:rPr lang="es-CL" sz="2800" dirty="0" smtClean="0"/>
              <a:t>Formales o Informales.</a:t>
            </a:r>
          </a:p>
        </p:txBody>
      </p:sp>
    </p:spTree>
    <p:extLst>
      <p:ext uri="{BB962C8B-B14F-4D97-AF65-F5344CB8AC3E}">
        <p14:creationId xmlns:p14="http://schemas.microsoft.com/office/powerpoint/2010/main" val="607550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1243012" y="1600200"/>
            <a:ext cx="7443787" cy="4525963"/>
          </a:xfrm>
        </p:spPr>
        <p:txBody>
          <a:bodyPr/>
          <a:lstStyle/>
          <a:p>
            <a:pPr marL="0" indent="0" algn="ctr">
              <a:buNone/>
            </a:pPr>
            <a:r>
              <a:rPr lang="es-CL" dirty="0" smtClean="0"/>
              <a:t>¿Qué harías si encuentras un software lleno de errores?</a:t>
            </a:r>
          </a:p>
          <a:p>
            <a:pPr marL="0" indent="0" algn="ctr">
              <a:buNone/>
            </a:pPr>
            <a:endParaRPr lang="es-CL" dirty="0" smtClean="0"/>
          </a:p>
          <a:p>
            <a:pPr marL="0" indent="0" algn="ctr">
              <a:buNone/>
            </a:pPr>
            <a:r>
              <a:rPr lang="es-CL" dirty="0" smtClean="0"/>
              <a:t>¿Cuál será la labor del desarrollador en el proceso de Testing de Software?</a:t>
            </a:r>
            <a:endParaRPr lang="es-CL" dirty="0"/>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Pensemos… </a:t>
            </a:r>
            <a:endParaRPr lang="es-AR" sz="3200" dirty="0">
              <a:solidFill>
                <a:schemeClr val="bg1"/>
              </a:solidFill>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11056"/>
          <a:stretch/>
        </p:blipFill>
        <p:spPr bwMode="auto">
          <a:xfrm>
            <a:off x="171450" y="3228975"/>
            <a:ext cx="1585913" cy="261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21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7"/>
          <p:cNvSpPr/>
          <p:nvPr/>
        </p:nvSpPr>
        <p:spPr>
          <a:xfrm>
            <a:off x="873904" y="2829580"/>
            <a:ext cx="3207613" cy="1323439"/>
          </a:xfrm>
          <a:prstGeom prst="rect">
            <a:avLst/>
          </a:prstGeom>
        </p:spPr>
        <p:txBody>
          <a:bodyPr wrap="square">
            <a:spAutoFit/>
          </a:bodyPr>
          <a:lstStyle/>
          <a:p>
            <a:r>
              <a:rPr lang="es-ES_tradnl" sz="2800" b="1" dirty="0" smtClean="0">
                <a:solidFill>
                  <a:schemeClr val="bg1"/>
                </a:solidFill>
                <a:latin typeface="Candara"/>
                <a:cs typeface="Candara"/>
              </a:rPr>
              <a:t>Ejecución de pruebas </a:t>
            </a:r>
          </a:p>
          <a:p>
            <a:r>
              <a:rPr lang="es-ES_tradnl" sz="2400" b="1" dirty="0" smtClean="0">
                <a:solidFill>
                  <a:schemeClr val="bg1"/>
                </a:solidFill>
                <a:latin typeface="Candara"/>
                <a:cs typeface="Candara"/>
              </a:rPr>
              <a:t>detectar defectos</a:t>
            </a:r>
            <a:endParaRPr lang="es-ES_tradnl" sz="24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366727" y="543034"/>
            <a:ext cx="4050307" cy="584775"/>
          </a:xfrm>
          <a:prstGeom prst="rect">
            <a:avLst/>
          </a:prstGeom>
          <a:noFill/>
        </p:spPr>
        <p:txBody>
          <a:bodyPr wrap="square" rtlCol="0">
            <a:spAutoFit/>
          </a:bodyPr>
          <a:lstStyle/>
          <a:p>
            <a:pPr algn="r"/>
            <a:r>
              <a:rPr lang="es-ES_tradnl" sz="3200" dirty="0" smtClean="0">
                <a:solidFill>
                  <a:srgbClr val="FFFFFF"/>
                </a:solidFill>
              </a:rPr>
              <a:t>Ejecución de pruebas</a:t>
            </a:r>
            <a:endParaRPr lang="es-ES_tradnl" sz="3200" dirty="0">
              <a:solidFill>
                <a:srgbClr val="FFFFFF"/>
              </a:solidFill>
            </a:endParaRPr>
          </a:p>
        </p:txBody>
      </p:sp>
      <p:sp>
        <p:nvSpPr>
          <p:cNvPr id="2" name="Marcador de contenido 1"/>
          <p:cNvSpPr>
            <a:spLocks noGrp="1"/>
          </p:cNvSpPr>
          <p:nvPr>
            <p:ph idx="1"/>
          </p:nvPr>
        </p:nvSpPr>
        <p:spPr/>
        <p:txBody>
          <a:bodyPr>
            <a:normAutofit/>
          </a:bodyPr>
          <a:lstStyle/>
          <a:p>
            <a:pPr algn="just"/>
            <a:r>
              <a:rPr lang="es-CL" sz="2800" dirty="0" smtClean="0"/>
              <a:t>Una vez que ya están diseñados los casos de pruebas y desarrollado el software o algún componente del software, se da inicio a la ejecución de las pruebas.</a:t>
            </a:r>
          </a:p>
          <a:p>
            <a:pPr algn="just"/>
            <a:r>
              <a:rPr lang="es-CL" sz="2800" dirty="0" smtClean="0"/>
              <a:t>Lo primero es implementar </a:t>
            </a:r>
            <a:r>
              <a:rPr lang="es-CL" sz="2800" dirty="0"/>
              <a:t>y verificar el ambiente de </a:t>
            </a:r>
            <a:r>
              <a:rPr lang="es-CL" sz="2800" dirty="0" smtClean="0"/>
              <a:t>pruebas, es decir, preparar software, programas,  bases de datos y hardware para dar comienzo con la ejecución de pruebas.</a:t>
            </a: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b="6295"/>
          <a:stretch/>
        </p:blipFill>
        <p:spPr bwMode="auto">
          <a:xfrm>
            <a:off x="5336890" y="4543713"/>
            <a:ext cx="2552551" cy="2054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ES_tradnl" sz="2800" dirty="0" smtClean="0"/>
              <a:t>Se debe preparar un ambiente de pruebas similar al de producción. </a:t>
            </a:r>
          </a:p>
          <a:p>
            <a:pPr algn="just"/>
            <a:r>
              <a:rPr lang="es-ES_tradnl" sz="2800" dirty="0" smtClean="0"/>
              <a:t>Este debe tener todos los requisitos necesarios para ejecutar el SW a probar.</a:t>
            </a:r>
          </a:p>
          <a:p>
            <a:pPr algn="just"/>
            <a:r>
              <a:rPr lang="es-AR" sz="2800" dirty="0" smtClean="0"/>
              <a:t>Se debe verificar que este se ha configurado correctamente antes de comenzar la ejecución del testing de SW.</a:t>
            </a:r>
            <a:endParaRPr lang="es-AR" sz="2800" dirty="0"/>
          </a:p>
        </p:txBody>
      </p:sp>
      <p:sp>
        <p:nvSpPr>
          <p:cNvPr id="3" name="2 Título"/>
          <p:cNvSpPr>
            <a:spLocks noGrp="1"/>
          </p:cNvSpPr>
          <p:nvPr>
            <p:ph type="title" idx="4294967295"/>
          </p:nvPr>
        </p:nvSpPr>
        <p:spPr>
          <a:xfrm>
            <a:off x="0" y="249238"/>
            <a:ext cx="8229600" cy="1143000"/>
          </a:xfrm>
        </p:spPr>
        <p:txBody>
          <a:bodyPr>
            <a:normAutofit/>
          </a:bodyPr>
          <a:lstStyle/>
          <a:p>
            <a:pPr algn="r"/>
            <a:r>
              <a:rPr lang="es-ES_tradnl" sz="3200" dirty="0" smtClean="0">
                <a:solidFill>
                  <a:schemeClr val="bg1"/>
                </a:solidFill>
              </a:rPr>
              <a:t>Ambiente de pruebas</a:t>
            </a:r>
            <a:endParaRPr lang="es-AR" sz="3200" dirty="0">
              <a:solidFill>
                <a:schemeClr val="bg1"/>
              </a:solidFill>
            </a:endParaRPr>
          </a:p>
        </p:txBody>
      </p:sp>
      <p:pic>
        <p:nvPicPr>
          <p:cNvPr id="1026" name="Picture 2" descr="http://4.bp.blogspot.com/-AWKWQnQ0iog/U7PeF9Ft3oI/AAAAAAAADec/BxYO6bpgtdg/s1600/produccion-desarrollo.jpg"/>
          <p:cNvPicPr>
            <a:picLocks noChangeAspect="1" noChangeArrowheads="1"/>
          </p:cNvPicPr>
          <p:nvPr/>
        </p:nvPicPr>
        <p:blipFill>
          <a:blip r:embed="rId2"/>
          <a:srcRect/>
          <a:stretch>
            <a:fillRect/>
          </a:stretch>
        </p:blipFill>
        <p:spPr bwMode="auto">
          <a:xfrm>
            <a:off x="3349892" y="4800600"/>
            <a:ext cx="5416774" cy="1843110"/>
          </a:xfrm>
          <a:prstGeom prst="rect">
            <a:avLst/>
          </a:prstGeom>
          <a:noFill/>
        </p:spPr>
      </p:pic>
    </p:spTree>
    <p:extLst>
      <p:ext uri="{BB962C8B-B14F-4D97-AF65-F5344CB8AC3E}">
        <p14:creationId xmlns:p14="http://schemas.microsoft.com/office/powerpoint/2010/main" val="1751200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366727" y="543034"/>
            <a:ext cx="4050307" cy="584775"/>
          </a:xfrm>
          <a:prstGeom prst="rect">
            <a:avLst/>
          </a:prstGeom>
          <a:noFill/>
        </p:spPr>
        <p:txBody>
          <a:bodyPr wrap="square" rtlCol="0">
            <a:spAutoFit/>
          </a:bodyPr>
          <a:lstStyle/>
          <a:p>
            <a:pPr algn="r"/>
            <a:r>
              <a:rPr lang="es-ES_tradnl" sz="3200" dirty="0" smtClean="0">
                <a:solidFill>
                  <a:srgbClr val="FFFFFF"/>
                </a:solidFill>
              </a:rPr>
              <a:t>Ejecución de pruebas</a:t>
            </a:r>
            <a:endParaRPr lang="es-ES_tradnl" sz="3200" dirty="0">
              <a:solidFill>
                <a:srgbClr val="FFFFFF"/>
              </a:solidFill>
            </a:endParaRPr>
          </a:p>
        </p:txBody>
      </p:sp>
      <p:sp>
        <p:nvSpPr>
          <p:cNvPr id="2" name="Marcador de contenido 1"/>
          <p:cNvSpPr>
            <a:spLocks noGrp="1"/>
          </p:cNvSpPr>
          <p:nvPr>
            <p:ph idx="1"/>
          </p:nvPr>
        </p:nvSpPr>
        <p:spPr/>
        <p:txBody>
          <a:bodyPr>
            <a:normAutofit/>
          </a:bodyPr>
          <a:lstStyle/>
          <a:p>
            <a:pPr algn="just"/>
            <a:r>
              <a:rPr lang="es-CL" sz="2800" dirty="0" smtClean="0"/>
              <a:t>Se recomienda iniciar </a:t>
            </a:r>
            <a:r>
              <a:rPr lang="es-CL" sz="2800" dirty="0"/>
              <a:t>con </a:t>
            </a:r>
            <a:r>
              <a:rPr lang="es-CL" sz="2800" b="1" dirty="0">
                <a:effectLst>
                  <a:outerShdw blurRad="38100" dist="38100" dir="2700000" algn="tl">
                    <a:srgbClr val="000000">
                      <a:alpha val="43137"/>
                    </a:srgbClr>
                  </a:outerShdw>
                </a:effectLst>
              </a:rPr>
              <a:t>pruebas exploratorias </a:t>
            </a:r>
            <a:r>
              <a:rPr lang="es-CL" sz="2800" dirty="0"/>
              <a:t>para determinar si es que existe algún defecto grave o invalidante que no permita dar inicio al proceso formal de las pruebas.</a:t>
            </a:r>
          </a:p>
          <a:p>
            <a:pPr algn="just"/>
            <a:r>
              <a:rPr lang="es-CL" sz="2800" dirty="0" smtClean="0"/>
              <a:t>Si el software esta </a:t>
            </a:r>
            <a:r>
              <a:rPr lang="es-CL" sz="2800" b="1" dirty="0" smtClean="0">
                <a:effectLst>
                  <a:outerShdw blurRad="38100" dist="38100" dir="2700000" algn="tl">
                    <a:srgbClr val="000000">
                      <a:alpha val="43137"/>
                    </a:srgbClr>
                  </a:outerShdw>
                </a:effectLst>
              </a:rPr>
              <a:t>instalado y apto para iniciar </a:t>
            </a:r>
            <a:r>
              <a:rPr lang="es-CL" sz="2800" dirty="0" smtClean="0"/>
              <a:t>las pruebas comenzamos con la ejecución de los </a:t>
            </a:r>
            <a:r>
              <a:rPr lang="es-CL" sz="2800" dirty="0"/>
              <a:t>casos de </a:t>
            </a:r>
            <a:r>
              <a:rPr lang="es-CL" sz="2800" dirty="0" smtClean="0"/>
              <a:t>pruebas diseñados previamente.</a:t>
            </a:r>
            <a:endParaRPr lang="es-CL" sz="2800" dirty="0"/>
          </a:p>
          <a:p>
            <a:pPr algn="just"/>
            <a:r>
              <a:rPr lang="es-CL" sz="2800" dirty="0" smtClean="0"/>
              <a:t>Se deben </a:t>
            </a:r>
            <a:r>
              <a:rPr lang="es-CL" sz="2800" b="1" dirty="0" smtClean="0">
                <a:effectLst>
                  <a:outerShdw blurRad="38100" dist="38100" dir="2700000" algn="tl">
                    <a:srgbClr val="000000">
                      <a:alpha val="43137"/>
                    </a:srgbClr>
                  </a:outerShdw>
                </a:effectLst>
              </a:rPr>
              <a:t>registrar</a:t>
            </a:r>
            <a:r>
              <a:rPr lang="es-CL" sz="2800" dirty="0" smtClean="0"/>
              <a:t> </a:t>
            </a:r>
            <a:r>
              <a:rPr lang="es-CL" sz="2800" dirty="0"/>
              <a:t>los resultados de las </a:t>
            </a:r>
            <a:r>
              <a:rPr lang="es-CL" sz="2800" dirty="0" smtClean="0"/>
              <a:t>pruebas, dado que esto permite descubrir los defectos.</a:t>
            </a:r>
            <a:endParaRPr lang="es-CL" sz="2800" dirty="0"/>
          </a:p>
        </p:txBody>
      </p:sp>
    </p:spTree>
    <p:extLst>
      <p:ext uri="{BB962C8B-B14F-4D97-AF65-F5344CB8AC3E}">
        <p14:creationId xmlns:p14="http://schemas.microsoft.com/office/powerpoint/2010/main" val="9308505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algn="just"/>
            <a:r>
              <a:rPr lang="es-CL" sz="2400" dirty="0" smtClean="0"/>
              <a:t>Un ciclo de prueba es el proceso de:</a:t>
            </a:r>
          </a:p>
          <a:p>
            <a:pPr lvl="1" algn="just"/>
            <a:r>
              <a:rPr lang="es-CL" sz="2000" dirty="0" smtClean="0"/>
              <a:t>Ejecutar pruebas indagatorias, estándar, casos de prueba.</a:t>
            </a:r>
          </a:p>
          <a:p>
            <a:pPr lvl="1" algn="just"/>
            <a:r>
              <a:rPr lang="es-CL" sz="2000" dirty="0" smtClean="0"/>
              <a:t>Detectar los defectos del software</a:t>
            </a:r>
          </a:p>
          <a:p>
            <a:pPr lvl="1" algn="just"/>
            <a:r>
              <a:rPr lang="es-CL" sz="2000" dirty="0" smtClean="0"/>
              <a:t>Reportar defectos encontrados al jefe de proyecto y equipo de desarrollo.</a:t>
            </a:r>
          </a:p>
          <a:p>
            <a:pPr lvl="1" algn="just"/>
            <a:r>
              <a:rPr lang="es-CL" sz="2000" dirty="0" smtClean="0"/>
              <a:t>Corregir los defectos por parte de los analistas de desarrollo.</a:t>
            </a:r>
          </a:p>
          <a:p>
            <a:pPr lvl="1" algn="just"/>
            <a:r>
              <a:rPr lang="es-CL" sz="2000" dirty="0" smtClean="0"/>
              <a:t>Volver a probar para verificar si los defectos han sido corregidos.</a:t>
            </a:r>
          </a:p>
          <a:p>
            <a:pPr marL="457200" lvl="1" indent="0" algn="just">
              <a:buNone/>
            </a:pPr>
            <a:endParaRPr lang="es-CL" sz="2000" dirty="0" smtClean="0"/>
          </a:p>
          <a:p>
            <a:pPr algn="just"/>
            <a:r>
              <a:rPr lang="es-CL" sz="2400" dirty="0" smtClean="0"/>
              <a:t>En </a:t>
            </a:r>
            <a:r>
              <a:rPr lang="es-CL" sz="2400" dirty="0"/>
              <a:t>un proceso de </a:t>
            </a:r>
            <a:r>
              <a:rPr lang="es-CL" sz="2400" dirty="0" smtClean="0"/>
              <a:t>prueba</a:t>
            </a:r>
          </a:p>
          <a:p>
            <a:pPr marL="0" indent="0" algn="just">
              <a:buNone/>
            </a:pPr>
            <a:r>
              <a:rPr lang="es-CL" sz="2400" dirty="0" smtClean="0"/>
              <a:t> </a:t>
            </a:r>
            <a:r>
              <a:rPr lang="es-CL" sz="2400" dirty="0"/>
              <a:t>pueden haber varios </a:t>
            </a:r>
            <a:r>
              <a:rPr lang="es-CL" sz="2400" dirty="0" smtClean="0"/>
              <a:t>ciclos</a:t>
            </a:r>
            <a:endParaRPr lang="es-CL" sz="2000" dirty="0" smtClean="0"/>
          </a:p>
          <a:p>
            <a:pPr marL="914400" lvl="2" indent="0">
              <a:buNone/>
            </a:pPr>
            <a:endParaRPr lang="es-CL" sz="1800" dirty="0"/>
          </a:p>
        </p:txBody>
      </p:sp>
      <p:sp>
        <p:nvSpPr>
          <p:cNvPr id="3" name="Título 2"/>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Ciclo de prueba</a:t>
            </a:r>
            <a:endParaRPr lang="es-CL" sz="3200" dirty="0">
              <a:solidFill>
                <a:schemeClr val="bg1"/>
              </a:solidFill>
            </a:endParaRPr>
          </a:p>
        </p:txBody>
      </p:sp>
      <p:pic>
        <p:nvPicPr>
          <p:cNvPr id="2050" name="Picture 2" descr="Resultado de imagen para ciclo de prue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466" y="4140520"/>
            <a:ext cx="4057081" cy="231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55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upo 113"/>
          <p:cNvGrpSpPr/>
          <p:nvPr/>
        </p:nvGrpSpPr>
        <p:grpSpPr>
          <a:xfrm>
            <a:off x="560518" y="1186775"/>
            <a:ext cx="8289529" cy="4042316"/>
            <a:chOff x="384162" y="273965"/>
            <a:chExt cx="8289529" cy="4042316"/>
          </a:xfrm>
        </p:grpSpPr>
        <p:grpSp>
          <p:nvGrpSpPr>
            <p:cNvPr id="99" name="Grupo 98"/>
            <p:cNvGrpSpPr/>
            <p:nvPr/>
          </p:nvGrpSpPr>
          <p:grpSpPr>
            <a:xfrm>
              <a:off x="384162" y="1349101"/>
              <a:ext cx="8289529" cy="2967180"/>
              <a:chOff x="384162" y="1349101"/>
              <a:chExt cx="8289529" cy="2967180"/>
            </a:xfrm>
          </p:grpSpPr>
          <p:sp>
            <p:nvSpPr>
              <p:cNvPr id="4" name="3 Rectángulo redondeado"/>
              <p:cNvSpPr/>
              <p:nvPr/>
            </p:nvSpPr>
            <p:spPr>
              <a:xfrm>
                <a:off x="384162" y="1349101"/>
                <a:ext cx="2016224" cy="73600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dirty="0" smtClean="0">
                    <a:solidFill>
                      <a:schemeClr val="tx1"/>
                    </a:solidFill>
                  </a:rPr>
                  <a:t>Entrega SW a QA</a:t>
                </a:r>
                <a:endParaRPr lang="es-CL" dirty="0">
                  <a:solidFill>
                    <a:schemeClr val="tx1"/>
                  </a:solidFill>
                </a:endParaRPr>
              </a:p>
            </p:txBody>
          </p:sp>
          <p:sp>
            <p:nvSpPr>
              <p:cNvPr id="5" name="4 Rectángulo redondeado"/>
              <p:cNvSpPr/>
              <p:nvPr/>
            </p:nvSpPr>
            <p:spPr>
              <a:xfrm>
                <a:off x="2609870" y="1930149"/>
                <a:ext cx="1961838" cy="765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smtClean="0">
                    <a:solidFill>
                      <a:schemeClr val="tx1"/>
                    </a:solidFill>
                  </a:rPr>
                  <a:t>Ejecución pruebas</a:t>
                </a:r>
              </a:p>
            </p:txBody>
          </p:sp>
          <p:cxnSp>
            <p:nvCxnSpPr>
              <p:cNvPr id="8" name="7 Conector angular"/>
              <p:cNvCxnSpPr>
                <a:stCxn id="10" idx="2"/>
                <a:endCxn id="9" idx="2"/>
              </p:cNvCxnSpPr>
              <p:nvPr/>
            </p:nvCxnSpPr>
            <p:spPr>
              <a:xfrm rot="5400000" flipH="1">
                <a:off x="3222302" y="1829987"/>
                <a:ext cx="656412" cy="4316176"/>
              </a:xfrm>
              <a:prstGeom prst="bentConnector3">
                <a:avLst>
                  <a:gd name="adj1" fmla="val -34826"/>
                </a:avLst>
              </a:prstGeom>
              <a:ln>
                <a:tailEnd type="arrow"/>
              </a:ln>
            </p:spPr>
            <p:style>
              <a:lnRef idx="2">
                <a:schemeClr val="accent1"/>
              </a:lnRef>
              <a:fillRef idx="0">
                <a:schemeClr val="accent1"/>
              </a:fillRef>
              <a:effectRef idx="1">
                <a:schemeClr val="accent1"/>
              </a:effectRef>
              <a:fontRef idx="minor">
                <a:schemeClr val="tx1"/>
              </a:fontRef>
            </p:style>
          </p:cxnSp>
          <p:sp>
            <p:nvSpPr>
              <p:cNvPr id="9" name="8 Rectángulo redondeado"/>
              <p:cNvSpPr/>
              <p:nvPr/>
            </p:nvSpPr>
            <p:spPr>
              <a:xfrm>
                <a:off x="384454" y="2923021"/>
                <a:ext cx="2015932" cy="7368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dirty="0" smtClean="0">
                    <a:solidFill>
                      <a:schemeClr val="tx1"/>
                    </a:solidFill>
                  </a:rPr>
                  <a:t>Corrección de SW</a:t>
                </a:r>
                <a:endParaRPr lang="es-CL" dirty="0">
                  <a:solidFill>
                    <a:schemeClr val="tx1"/>
                  </a:solidFill>
                </a:endParaRPr>
              </a:p>
            </p:txBody>
          </p:sp>
          <p:sp>
            <p:nvSpPr>
              <p:cNvPr id="10" name="9 Rectángulo redondeado"/>
              <p:cNvSpPr/>
              <p:nvPr/>
            </p:nvSpPr>
            <p:spPr>
              <a:xfrm>
                <a:off x="4124420" y="3512817"/>
                <a:ext cx="3168352" cy="8034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smtClean="0">
                    <a:solidFill>
                      <a:schemeClr val="tx1"/>
                    </a:solidFill>
                  </a:rPr>
                  <a:t>Registro y reporte defectos</a:t>
                </a:r>
              </a:p>
              <a:p>
                <a:pPr algn="ctr"/>
                <a:r>
                  <a:rPr lang="es-CL" dirty="0" smtClean="0">
                    <a:solidFill>
                      <a:schemeClr val="tx1"/>
                    </a:solidFill>
                  </a:rPr>
                  <a:t>Liberación SW para corrección</a:t>
                </a:r>
                <a:endParaRPr lang="es-CL" dirty="0">
                  <a:solidFill>
                    <a:schemeClr val="tx1"/>
                  </a:solidFill>
                </a:endParaRPr>
              </a:p>
            </p:txBody>
          </p:sp>
          <p:sp>
            <p:nvSpPr>
              <p:cNvPr id="13" name="12 Rectángulo redondeado"/>
              <p:cNvSpPr/>
              <p:nvPr/>
            </p:nvSpPr>
            <p:spPr>
              <a:xfrm>
                <a:off x="6801775" y="2717194"/>
                <a:ext cx="1871916" cy="5373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smtClean="0">
                    <a:solidFill>
                      <a:schemeClr val="tx1"/>
                    </a:solidFill>
                  </a:rPr>
                  <a:t>Cierre etapa de pruebas</a:t>
                </a:r>
                <a:endParaRPr lang="es-CL" dirty="0">
                  <a:solidFill>
                    <a:schemeClr val="tx1"/>
                  </a:solidFill>
                </a:endParaRPr>
              </a:p>
            </p:txBody>
          </p:sp>
          <p:sp>
            <p:nvSpPr>
              <p:cNvPr id="23" name="Rombo 22"/>
              <p:cNvSpPr/>
              <p:nvPr/>
            </p:nvSpPr>
            <p:spPr>
              <a:xfrm>
                <a:off x="5003756" y="1700437"/>
                <a:ext cx="1368152" cy="1237824"/>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sz="1400" dirty="0" smtClean="0">
                    <a:solidFill>
                      <a:schemeClr val="tx1"/>
                    </a:solidFill>
                  </a:rPr>
                  <a:t>Hay DEFECTOS?</a:t>
                </a:r>
                <a:endParaRPr lang="es-CL" sz="1400" dirty="0">
                  <a:solidFill>
                    <a:schemeClr val="tx1"/>
                  </a:solidFill>
                </a:endParaRPr>
              </a:p>
            </p:txBody>
          </p:sp>
          <p:cxnSp>
            <p:nvCxnSpPr>
              <p:cNvPr id="27" name="Conector recto de flecha 26"/>
              <p:cNvCxnSpPr>
                <a:stCxn id="5" idx="3"/>
                <a:endCxn id="23" idx="1"/>
              </p:cNvCxnSpPr>
              <p:nvPr/>
            </p:nvCxnSpPr>
            <p:spPr>
              <a:xfrm>
                <a:off x="4571708" y="2313081"/>
                <a:ext cx="432048" cy="6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ector recto de flecha 34"/>
              <p:cNvCxnSpPr>
                <a:stCxn id="9" idx="0"/>
                <a:endCxn id="4" idx="2"/>
              </p:cNvCxnSpPr>
              <p:nvPr/>
            </p:nvCxnSpPr>
            <p:spPr>
              <a:xfrm flipH="1" flipV="1">
                <a:off x="1392274" y="2085108"/>
                <a:ext cx="146" cy="837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Conector angular 61"/>
              <p:cNvCxnSpPr>
                <a:stCxn id="23" idx="3"/>
                <a:endCxn id="13" idx="0"/>
              </p:cNvCxnSpPr>
              <p:nvPr/>
            </p:nvCxnSpPr>
            <p:spPr>
              <a:xfrm>
                <a:off x="6371908" y="2319349"/>
                <a:ext cx="1365825" cy="39784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Conector angular 65"/>
              <p:cNvCxnSpPr>
                <a:stCxn id="4" idx="3"/>
                <a:endCxn id="5" idx="0"/>
              </p:cNvCxnSpPr>
              <p:nvPr/>
            </p:nvCxnSpPr>
            <p:spPr>
              <a:xfrm>
                <a:off x="2400386" y="1717105"/>
                <a:ext cx="1190403" cy="2130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Conector recto de flecha 78"/>
              <p:cNvCxnSpPr>
                <a:stCxn id="23" idx="2"/>
                <a:endCxn id="10" idx="0"/>
              </p:cNvCxnSpPr>
              <p:nvPr/>
            </p:nvCxnSpPr>
            <p:spPr>
              <a:xfrm>
                <a:off x="5687832" y="2938261"/>
                <a:ext cx="20764" cy="574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04" name="Elipse 103"/>
            <p:cNvSpPr/>
            <p:nvPr/>
          </p:nvSpPr>
          <p:spPr>
            <a:xfrm>
              <a:off x="1202572" y="273965"/>
              <a:ext cx="360040" cy="3467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chemeClr val="tx1"/>
                </a:solidFill>
              </a:endParaRPr>
            </a:p>
          </p:txBody>
        </p:sp>
        <p:cxnSp>
          <p:nvCxnSpPr>
            <p:cNvPr id="106" name="Conector recto de flecha 105"/>
            <p:cNvCxnSpPr>
              <a:stCxn id="104" idx="4"/>
              <a:endCxn id="4" idx="0"/>
            </p:cNvCxnSpPr>
            <p:nvPr/>
          </p:nvCxnSpPr>
          <p:spPr>
            <a:xfrm>
              <a:off x="1382592" y="620688"/>
              <a:ext cx="9682" cy="728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CuadroTexto 108"/>
            <p:cNvSpPr txBox="1"/>
            <p:nvPr/>
          </p:nvSpPr>
          <p:spPr>
            <a:xfrm>
              <a:off x="6299900" y="2053758"/>
              <a:ext cx="418704" cy="307777"/>
            </a:xfrm>
            <a:prstGeom prst="rect">
              <a:avLst/>
            </a:prstGeom>
            <a:noFill/>
          </p:spPr>
          <p:txBody>
            <a:bodyPr wrap="none" rtlCol="0">
              <a:spAutoFit/>
            </a:bodyPr>
            <a:lstStyle/>
            <a:p>
              <a:r>
                <a:rPr lang="es-CL" sz="1400" dirty="0" smtClean="0"/>
                <a:t>NO</a:t>
              </a:r>
              <a:endParaRPr lang="es-CL" sz="1400" dirty="0"/>
            </a:p>
          </p:txBody>
        </p:sp>
        <p:sp>
          <p:nvSpPr>
            <p:cNvPr id="110" name="CuadroTexto 109"/>
            <p:cNvSpPr txBox="1"/>
            <p:nvPr/>
          </p:nvSpPr>
          <p:spPr>
            <a:xfrm>
              <a:off x="5671260" y="2938261"/>
              <a:ext cx="311304" cy="307777"/>
            </a:xfrm>
            <a:prstGeom prst="rect">
              <a:avLst/>
            </a:prstGeom>
            <a:noFill/>
          </p:spPr>
          <p:txBody>
            <a:bodyPr wrap="none" rtlCol="0">
              <a:spAutoFit/>
            </a:bodyPr>
            <a:lstStyle/>
            <a:p>
              <a:r>
                <a:rPr lang="es-CL" sz="1400" dirty="0" smtClean="0"/>
                <a:t>SI</a:t>
              </a:r>
              <a:endParaRPr lang="es-CL" sz="1400" dirty="0"/>
            </a:p>
          </p:txBody>
        </p:sp>
      </p:grpSp>
      <p:sp>
        <p:nvSpPr>
          <p:cNvPr id="134" name="Rectángulo redondeado 133"/>
          <p:cNvSpPr/>
          <p:nvPr/>
        </p:nvSpPr>
        <p:spPr>
          <a:xfrm>
            <a:off x="6068928" y="5856271"/>
            <a:ext cx="2781119" cy="3392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dirty="0" smtClean="0">
                <a:solidFill>
                  <a:schemeClr val="tx1"/>
                </a:solidFill>
              </a:rPr>
              <a:t>Actividades de QA</a:t>
            </a:r>
            <a:endParaRPr lang="es-CL" dirty="0">
              <a:solidFill>
                <a:schemeClr val="tx1"/>
              </a:solidFill>
            </a:endParaRPr>
          </a:p>
        </p:txBody>
      </p:sp>
      <p:sp>
        <p:nvSpPr>
          <p:cNvPr id="135" name="Rectángulo redondeado 134"/>
          <p:cNvSpPr/>
          <p:nvPr/>
        </p:nvSpPr>
        <p:spPr>
          <a:xfrm>
            <a:off x="6068928" y="6341716"/>
            <a:ext cx="2781119" cy="3900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dirty="0" smtClean="0"/>
              <a:t>Actividades de desarrollo</a:t>
            </a:r>
            <a:endParaRPr lang="es-CL" dirty="0"/>
          </a:p>
        </p:txBody>
      </p:sp>
      <p:sp>
        <p:nvSpPr>
          <p:cNvPr id="24" name="Título 2"/>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smtClean="0">
                <a:solidFill>
                  <a:schemeClr val="bg1"/>
                </a:solidFill>
              </a:rPr>
              <a:t>Ciclo de prueba</a:t>
            </a:r>
            <a:endParaRPr lang="es-CL" sz="3200" dirty="0">
              <a:solidFill>
                <a:schemeClr val="bg1"/>
              </a:solidFill>
            </a:endParaRPr>
          </a:p>
        </p:txBody>
      </p:sp>
    </p:spTree>
    <p:extLst>
      <p:ext uri="{BB962C8B-B14F-4D97-AF65-F5344CB8AC3E}">
        <p14:creationId xmlns:p14="http://schemas.microsoft.com/office/powerpoint/2010/main" val="26754885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style>
          <a:lnRef idx="2">
            <a:schemeClr val="accent1"/>
          </a:lnRef>
          <a:fillRef idx="1">
            <a:schemeClr val="lt1"/>
          </a:fillRef>
          <a:effectRef idx="0">
            <a:schemeClr val="accent1"/>
          </a:effectRef>
          <a:fontRef idx="minor">
            <a:schemeClr val="dk1"/>
          </a:fontRef>
        </p:style>
        <p:txBody>
          <a:bodyPr/>
          <a:lstStyle/>
          <a:p>
            <a:pPr>
              <a:buFont typeface="Wingdings" panose="05000000000000000000" pitchFamily="2" charset="2"/>
              <a:buChar char="ü"/>
            </a:pPr>
            <a:r>
              <a:rPr lang="es-CL" sz="2400" dirty="0" smtClean="0"/>
              <a:t>Se ha realizado pruebas exploratorias si es que corresponde.</a:t>
            </a:r>
          </a:p>
          <a:p>
            <a:pPr>
              <a:buFont typeface="Wingdings" panose="05000000000000000000" pitchFamily="2" charset="2"/>
              <a:buChar char="ü"/>
            </a:pPr>
            <a:r>
              <a:rPr lang="es-CL" sz="2400" dirty="0" smtClean="0"/>
              <a:t>Se han ejecutado todos los casos de prueba posibles.</a:t>
            </a:r>
          </a:p>
          <a:p>
            <a:pPr>
              <a:buFont typeface="Wingdings" panose="05000000000000000000" pitchFamily="2" charset="2"/>
              <a:buChar char="ü"/>
            </a:pPr>
            <a:r>
              <a:rPr lang="es-CL" sz="2400" dirty="0" smtClean="0"/>
              <a:t>Se han registrado todos los defectos encontrados.</a:t>
            </a:r>
          </a:p>
          <a:p>
            <a:pPr>
              <a:buFont typeface="Wingdings" panose="05000000000000000000" pitchFamily="2" charset="2"/>
              <a:buChar char="ü"/>
            </a:pPr>
            <a:r>
              <a:rPr lang="es-CL" sz="2400" dirty="0" smtClean="0"/>
              <a:t>No es posible continuar ejecutando más pruebas</a:t>
            </a:r>
          </a:p>
        </p:txBody>
      </p:sp>
      <p:sp>
        <p:nvSpPr>
          <p:cNvPr id="3" name="Título 2"/>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Termino de un ciclo de pruebas</a:t>
            </a:r>
            <a:endParaRPr lang="es-CL" sz="3200" dirty="0">
              <a:solidFill>
                <a:schemeClr val="bg1"/>
              </a:solidFill>
            </a:endParaRPr>
          </a:p>
        </p:txBody>
      </p:sp>
      <p:sp>
        <p:nvSpPr>
          <p:cNvPr id="5" name="CuadroTexto 4"/>
          <p:cNvSpPr txBox="1"/>
          <p:nvPr/>
        </p:nvSpPr>
        <p:spPr>
          <a:xfrm>
            <a:off x="6651664" y="4449080"/>
            <a:ext cx="1899687" cy="584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CL" sz="3200" dirty="0" smtClean="0"/>
              <a:t>Desarrollo</a:t>
            </a:r>
          </a:p>
        </p:txBody>
      </p:sp>
      <p:sp>
        <p:nvSpPr>
          <p:cNvPr id="7" name="Llamada de flecha a la derecha 6"/>
          <p:cNvSpPr/>
          <p:nvPr/>
        </p:nvSpPr>
        <p:spPr>
          <a:xfrm>
            <a:off x="745232" y="3783006"/>
            <a:ext cx="5770984" cy="1916923"/>
          </a:xfrm>
          <a:prstGeom prst="rightArrowCallout">
            <a:avLst>
              <a:gd name="adj1" fmla="val 25000"/>
              <a:gd name="adj2" fmla="val 25000"/>
              <a:gd name="adj3" fmla="val 25000"/>
              <a:gd name="adj4" fmla="val 7974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L" sz="2000" dirty="0" smtClean="0"/>
              <a:t>Se entrega el resultado de las pruebas y el resultado del ciclo a desarrollo.</a:t>
            </a:r>
          </a:p>
          <a:p>
            <a:pPr algn="ctr"/>
            <a:endParaRPr lang="es-CL" sz="2000" dirty="0"/>
          </a:p>
          <a:p>
            <a:pPr algn="ctr"/>
            <a:r>
              <a:rPr lang="es-CL" sz="2000" dirty="0" smtClean="0"/>
              <a:t>Se espera que desarrollo corrija todos los defectos antes de volver a probar.</a:t>
            </a:r>
            <a:endParaRPr lang="es-CL" sz="2000" dirty="0"/>
          </a:p>
        </p:txBody>
      </p:sp>
    </p:spTree>
    <p:extLst>
      <p:ext uri="{BB962C8B-B14F-4D97-AF65-F5344CB8AC3E}">
        <p14:creationId xmlns:p14="http://schemas.microsoft.com/office/powerpoint/2010/main" val="4259673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ec.l.thumbs.canstockphoto.com/canstock1844726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49462">
            <a:off x="5127626" y="4668681"/>
            <a:ext cx="12954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p:cNvSpPr/>
          <p:nvPr/>
        </p:nvSpPr>
        <p:spPr>
          <a:xfrm>
            <a:off x="5601494" y="5505822"/>
            <a:ext cx="3240360" cy="11521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L" sz="2000" dirty="0" smtClean="0">
                <a:solidFill>
                  <a:schemeClr val="tx1"/>
                </a:solidFill>
              </a:rPr>
              <a:t>Es un </a:t>
            </a:r>
            <a:r>
              <a:rPr lang="es-CL" sz="2400" dirty="0" smtClean="0">
                <a:solidFill>
                  <a:schemeClr val="tx1"/>
                </a:solidFill>
              </a:rPr>
              <a:t>ERROR </a:t>
            </a:r>
            <a:r>
              <a:rPr lang="es-CL" sz="2000" dirty="0" smtClean="0">
                <a:solidFill>
                  <a:schemeClr val="tx1"/>
                </a:solidFill>
              </a:rPr>
              <a:t>revisar solo los defectos encontrados</a:t>
            </a:r>
            <a:endParaRPr lang="es-CL" sz="2000" dirty="0">
              <a:solidFill>
                <a:schemeClr val="tx1"/>
              </a:solidFill>
            </a:endParaRPr>
          </a:p>
        </p:txBody>
      </p:sp>
      <p:sp>
        <p:nvSpPr>
          <p:cNvPr id="2" name="Marcador de contenido 1"/>
          <p:cNvSpPr>
            <a:spLocks noGrp="1"/>
          </p:cNvSpPr>
          <p:nvPr>
            <p:ph idx="1"/>
          </p:nvPr>
        </p:nvSpPr>
        <p:spPr>
          <a:xfrm>
            <a:off x="457200" y="1600200"/>
            <a:ext cx="8229600" cy="4267200"/>
          </a:xfrm>
        </p:spPr>
        <p:txBody>
          <a:bodyPr>
            <a:normAutofit/>
          </a:bodyPr>
          <a:lstStyle/>
          <a:p>
            <a:pPr algn="just"/>
            <a:r>
              <a:rPr lang="es-CL" sz="2400" dirty="0"/>
              <a:t>Un nuevo ciclo comenzará </a:t>
            </a:r>
            <a:r>
              <a:rPr lang="es-CL" sz="2400" dirty="0" smtClean="0"/>
              <a:t>cuando el equipo de </a:t>
            </a:r>
            <a:r>
              <a:rPr lang="es-CL" sz="2400" dirty="0" smtClean="0">
                <a:effectLst>
                  <a:outerShdw blurRad="38100" dist="38100" dir="2700000" algn="tl">
                    <a:srgbClr val="000000">
                      <a:alpha val="43137"/>
                    </a:srgbClr>
                  </a:outerShdw>
                </a:effectLst>
              </a:rPr>
              <a:t>DESARROLLO</a:t>
            </a:r>
            <a:r>
              <a:rPr lang="es-CL" sz="2400" dirty="0" smtClean="0"/>
              <a:t> actualice el </a:t>
            </a:r>
            <a:r>
              <a:rPr lang="es-CL" sz="2400" dirty="0"/>
              <a:t>SW y </a:t>
            </a:r>
            <a:r>
              <a:rPr lang="es-CL" sz="2400" dirty="0" smtClean="0"/>
              <a:t>e indique cuales defectos han sido corregidos, postergados </a:t>
            </a:r>
            <a:r>
              <a:rPr lang="es-CL" sz="2400" smtClean="0"/>
              <a:t>o rechazados.</a:t>
            </a:r>
            <a:endParaRPr lang="es-CL" sz="2400" dirty="0"/>
          </a:p>
          <a:p>
            <a:pPr algn="just"/>
            <a:r>
              <a:rPr lang="es-CL" sz="2400" dirty="0" smtClean="0"/>
              <a:t>Al iniciar nuevamente otro ciclo, se recomienda hacer pruebas exploratorias para verificar que la aplicación se puede probar, pues de no ser así, se debe rechazar inmediatamente.</a:t>
            </a:r>
          </a:p>
          <a:p>
            <a:pPr algn="just"/>
            <a:r>
              <a:rPr lang="es-CL" sz="2400" dirty="0" smtClean="0"/>
              <a:t>Luego, ejecutar nuevamente </a:t>
            </a:r>
            <a:r>
              <a:rPr lang="es-CL" sz="2400" i="1" u="sng" dirty="0" smtClean="0"/>
              <a:t>todos los casos de prueba del</a:t>
            </a:r>
            <a:r>
              <a:rPr lang="es-CL" sz="2400" i="1" dirty="0" smtClean="0"/>
              <a:t> </a:t>
            </a:r>
            <a:r>
              <a:rPr lang="es-CL" sz="2400" dirty="0" smtClean="0"/>
              <a:t>y registrando el resultado de estas.</a:t>
            </a:r>
          </a:p>
        </p:txBody>
      </p:sp>
      <p:sp>
        <p:nvSpPr>
          <p:cNvPr id="3" name="Título 2"/>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Inicio de un nuevo ciclo</a:t>
            </a:r>
            <a:endParaRPr lang="es-CL" sz="3200" dirty="0">
              <a:solidFill>
                <a:schemeClr val="bg1"/>
              </a:solidFill>
            </a:endParaRPr>
          </a:p>
        </p:txBody>
      </p:sp>
    </p:spTree>
    <p:extLst>
      <p:ext uri="{BB962C8B-B14F-4D97-AF65-F5344CB8AC3E}">
        <p14:creationId xmlns:p14="http://schemas.microsoft.com/office/powerpoint/2010/main" val="3610526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208729113"/>
              </p:ext>
            </p:extLst>
          </p:nvPr>
        </p:nvGraphicFramePr>
        <p:xfrm>
          <a:off x="-319178" y="1600200"/>
          <a:ext cx="9463178"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Verificar y validar</a:t>
            </a:r>
            <a:endParaRPr lang="es-AR" sz="3200" dirty="0">
              <a:solidFill>
                <a:schemeClr val="bg1"/>
              </a:solidFill>
            </a:endParaRPr>
          </a:p>
        </p:txBody>
      </p:sp>
    </p:spTree>
    <p:extLst>
      <p:ext uri="{BB962C8B-B14F-4D97-AF65-F5344CB8AC3E}">
        <p14:creationId xmlns:p14="http://schemas.microsoft.com/office/powerpoint/2010/main" val="2334289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1544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7500"/>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err="1" smtClean="0">
                <a:ln>
                  <a:noFill/>
                </a:ln>
                <a:solidFill>
                  <a:schemeClr val="bg1"/>
                </a:solidFill>
                <a:effectLst/>
                <a:uLnTx/>
                <a:uFillTx/>
                <a:latin typeface="+mj-lt"/>
                <a:ea typeface="ＭＳ Ｐゴシック" charset="-128"/>
                <a:cs typeface="+mj-cs"/>
              </a:rPr>
              <a:t>Resultados</a:t>
            </a:r>
            <a:r>
              <a:rPr kumimoji="0" lang="en-US" sz="3600" b="0" i="0" u="none" strike="noStrike" kern="1200" cap="none" spc="0" normalizeH="0" baseline="0" noProof="0" dirty="0" smtClean="0">
                <a:ln>
                  <a:noFill/>
                </a:ln>
                <a:solidFill>
                  <a:schemeClr val="bg1"/>
                </a:solidFill>
                <a:effectLst/>
                <a:uLnTx/>
                <a:uFillTx/>
                <a:latin typeface="+mj-lt"/>
                <a:ea typeface="ＭＳ Ｐゴシック" charset="-128"/>
                <a:cs typeface="+mj-cs"/>
              </a:rPr>
              <a:t> del Testing de SW</a:t>
            </a:r>
            <a:endParaRPr kumimoji="0" lang="en-US" sz="3600" b="0" i="0" u="none" strike="noStrike" kern="1200" cap="none" spc="0" normalizeH="0" baseline="0" noProof="0" dirty="0">
              <a:ln>
                <a:noFill/>
              </a:ln>
              <a:solidFill>
                <a:schemeClr val="bg1"/>
              </a:solidFill>
              <a:effectLst/>
              <a:uLnTx/>
              <a:uFillTx/>
              <a:latin typeface="+mj-lt"/>
              <a:ea typeface="ＭＳ Ｐゴシック" charset="-128"/>
              <a:cs typeface="+mj-cs"/>
            </a:endParaRPr>
          </a:p>
        </p:txBody>
      </p:sp>
      <p:grpSp>
        <p:nvGrpSpPr>
          <p:cNvPr id="18" name="17 Grupo"/>
          <p:cNvGrpSpPr/>
          <p:nvPr/>
        </p:nvGrpSpPr>
        <p:grpSpPr>
          <a:xfrm>
            <a:off x="571472" y="1608934"/>
            <a:ext cx="8043890" cy="4714908"/>
            <a:chOff x="571472" y="1571612"/>
            <a:chExt cx="8043890" cy="4714908"/>
          </a:xfrm>
        </p:grpSpPr>
        <p:sp>
          <p:nvSpPr>
            <p:cNvPr id="5" name="Content Placeholder 2"/>
            <p:cNvSpPr txBox="1">
              <a:spLocks/>
            </p:cNvSpPr>
            <p:nvPr/>
          </p:nvSpPr>
          <p:spPr bwMode="auto">
            <a:xfrm>
              <a:off x="7072330" y="4857760"/>
              <a:ext cx="1543032" cy="1428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ctr" defTabSz="457200" rtl="0" eaLnBrk="1" fontAlgn="base" latinLnBrk="0" hangingPunct="1">
                <a:lnSpc>
                  <a:spcPct val="100000"/>
                </a:lnSpc>
                <a:spcBef>
                  <a:spcPct val="20000"/>
                </a:spcBef>
                <a:spcAft>
                  <a:spcPct val="0"/>
                </a:spcAft>
                <a:buClrTx/>
                <a:buSzTx/>
                <a:buFont typeface="Arial" charset="0"/>
                <a:buNone/>
                <a:tabLst/>
                <a:defRPr/>
              </a:pPr>
              <a:r>
                <a:rPr kumimoji="0" lang="es-CL" sz="11500" b="0" i="0" u="none" strike="noStrike" kern="1200" cap="none" spc="0" normalizeH="0" baseline="0" noProof="0" smtClean="0">
                  <a:ln>
                    <a:noFill/>
                  </a:ln>
                  <a:solidFill>
                    <a:srgbClr val="FFC000"/>
                  </a:solidFill>
                  <a:effectLst/>
                  <a:uLnTx/>
                  <a:uFillTx/>
                  <a:latin typeface="+mn-lt"/>
                  <a:ea typeface="ＭＳ Ｐゴシック" charset="-128"/>
                  <a:cs typeface="+mn-cs"/>
                  <a:sym typeface="Wingdings"/>
                </a:rPr>
                <a:t></a:t>
              </a:r>
              <a:endParaRPr kumimoji="0" lang="es-CL" sz="13800" b="0" i="0" u="none" strike="noStrike" kern="1200" cap="none" spc="0" normalizeH="0" baseline="0" noProof="0" smtClean="0">
                <a:ln>
                  <a:noFill/>
                </a:ln>
                <a:solidFill>
                  <a:srgbClr val="FFC000"/>
                </a:solidFill>
                <a:effectLst/>
                <a:uLnTx/>
                <a:uFillTx/>
                <a:latin typeface="+mn-lt"/>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3800" b="0" i="0" u="none" strike="noStrike" kern="1200" cap="none" spc="0" normalizeH="0" baseline="0" noProof="0" dirty="0">
                <a:ln>
                  <a:noFill/>
                </a:ln>
                <a:solidFill>
                  <a:srgbClr val="FFC000"/>
                </a:solidFill>
                <a:effectLst/>
                <a:uLnTx/>
                <a:uFillTx/>
                <a:latin typeface="+mn-lt"/>
                <a:ea typeface="ＭＳ Ｐゴシック" charset="-128"/>
                <a:cs typeface="+mn-cs"/>
              </a:endParaRPr>
            </a:p>
          </p:txBody>
        </p:sp>
        <p:sp>
          <p:nvSpPr>
            <p:cNvPr id="6" name="5 Flecha derecha"/>
            <p:cNvSpPr/>
            <p:nvPr/>
          </p:nvSpPr>
          <p:spPr>
            <a:xfrm>
              <a:off x="2643174" y="2151005"/>
              <a:ext cx="657192" cy="206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6 Rectángulo redondeado"/>
            <p:cNvSpPr/>
            <p:nvPr/>
          </p:nvSpPr>
          <p:spPr>
            <a:xfrm>
              <a:off x="571472" y="3547580"/>
              <a:ext cx="2071702" cy="710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800" b="1" dirty="0"/>
                <a:t>Rechazado</a:t>
              </a:r>
              <a:endParaRPr lang="es-CL" b="1" dirty="0"/>
            </a:p>
          </p:txBody>
        </p:sp>
        <p:sp>
          <p:nvSpPr>
            <p:cNvPr id="8" name="7 Rectángulo redondeado"/>
            <p:cNvSpPr/>
            <p:nvPr/>
          </p:nvSpPr>
          <p:spPr>
            <a:xfrm>
              <a:off x="571472" y="1954216"/>
              <a:ext cx="2056312" cy="688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800" b="1" dirty="0"/>
                <a:t>Aprobado</a:t>
              </a:r>
            </a:p>
          </p:txBody>
        </p:sp>
        <p:sp>
          <p:nvSpPr>
            <p:cNvPr id="9" name="8 Rectángulo redondeado"/>
            <p:cNvSpPr/>
            <p:nvPr/>
          </p:nvSpPr>
          <p:spPr>
            <a:xfrm>
              <a:off x="3214678" y="3221026"/>
              <a:ext cx="3857652" cy="1247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0000"/>
                </a:buClr>
                <a:buSzPct val="200000"/>
              </a:pPr>
              <a:r>
                <a:rPr lang="es-ES_tradnl" sz="2800" b="1" dirty="0" smtClean="0"/>
                <a:t>Tiene fallas y defectos</a:t>
              </a:r>
              <a:endParaRPr lang="es-CL" sz="2800" b="1" dirty="0"/>
            </a:p>
          </p:txBody>
        </p:sp>
        <p:sp>
          <p:nvSpPr>
            <p:cNvPr id="10" name="9 Rectángulo redondeado"/>
            <p:cNvSpPr/>
            <p:nvPr/>
          </p:nvSpPr>
          <p:spPr>
            <a:xfrm>
              <a:off x="3300366" y="1571612"/>
              <a:ext cx="3843402" cy="1353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buClr>
                  <a:schemeClr val="accent1">
                    <a:lumMod val="50000"/>
                  </a:schemeClr>
                </a:buClr>
                <a:buSzPct val="200000"/>
              </a:pPr>
              <a:r>
                <a:rPr lang="es-ES_tradnl" sz="2800" b="1" dirty="0" smtClean="0"/>
                <a:t>Cumple con los requisitos</a:t>
              </a:r>
              <a:endParaRPr lang="es-CL" sz="2800" b="1" dirty="0"/>
            </a:p>
          </p:txBody>
        </p:sp>
        <p:sp>
          <p:nvSpPr>
            <p:cNvPr id="11" name="10 Flecha derecha"/>
            <p:cNvSpPr/>
            <p:nvPr/>
          </p:nvSpPr>
          <p:spPr>
            <a:xfrm>
              <a:off x="2643174" y="3757904"/>
              <a:ext cx="574924"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Rectángulo redondeado"/>
            <p:cNvSpPr/>
            <p:nvPr/>
          </p:nvSpPr>
          <p:spPr>
            <a:xfrm>
              <a:off x="3286116" y="4857760"/>
              <a:ext cx="3929090" cy="1357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0000"/>
                </a:buClr>
                <a:buSzPct val="200000"/>
              </a:pPr>
              <a:r>
                <a:rPr lang="es-ES_tradnl" sz="2400" b="1" dirty="0" smtClean="0"/>
                <a:t>Cumple con los requisitos, pero se sugieren cambios y mejoras al SW</a:t>
              </a:r>
              <a:endParaRPr lang="es-AR" sz="2400" b="1" dirty="0" smtClean="0"/>
            </a:p>
          </p:txBody>
        </p:sp>
        <p:sp>
          <p:nvSpPr>
            <p:cNvPr id="14" name="13 Flecha derecha"/>
            <p:cNvSpPr/>
            <p:nvPr/>
          </p:nvSpPr>
          <p:spPr>
            <a:xfrm>
              <a:off x="2643174" y="5429264"/>
              <a:ext cx="574924"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14 Rectángulo"/>
            <p:cNvSpPr/>
            <p:nvPr/>
          </p:nvSpPr>
          <p:spPr>
            <a:xfrm>
              <a:off x="7286644" y="3071810"/>
              <a:ext cx="1015021" cy="1569660"/>
            </a:xfrm>
            <a:prstGeom prst="rect">
              <a:avLst/>
            </a:prstGeom>
          </p:spPr>
          <p:txBody>
            <a:bodyPr wrap="none">
              <a:spAutoFit/>
            </a:bodyPr>
            <a:lstStyle/>
            <a:p>
              <a:pPr algn="ctr">
                <a:buNone/>
              </a:pPr>
              <a:r>
                <a:rPr lang="es-CL" sz="9600" dirty="0" smtClean="0">
                  <a:solidFill>
                    <a:srgbClr val="FF0000"/>
                  </a:solidFill>
                  <a:sym typeface="Wingdings"/>
                </a:rPr>
                <a:t></a:t>
              </a:r>
              <a:endParaRPr lang="es-CL" sz="9600" dirty="0" smtClean="0">
                <a:solidFill>
                  <a:srgbClr val="FF0000"/>
                </a:solidFill>
              </a:endParaRPr>
            </a:p>
          </p:txBody>
        </p:sp>
        <p:sp>
          <p:nvSpPr>
            <p:cNvPr id="16" name="Content Placeholder 2"/>
            <p:cNvSpPr txBox="1">
              <a:spLocks/>
            </p:cNvSpPr>
            <p:nvPr/>
          </p:nvSpPr>
          <p:spPr bwMode="auto">
            <a:xfrm>
              <a:off x="7072330" y="1643050"/>
              <a:ext cx="1543032" cy="1428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ctr" defTabSz="457200" rtl="0" eaLnBrk="1" fontAlgn="base" latinLnBrk="0" hangingPunct="1">
                <a:lnSpc>
                  <a:spcPct val="100000"/>
                </a:lnSpc>
                <a:spcBef>
                  <a:spcPct val="20000"/>
                </a:spcBef>
                <a:spcAft>
                  <a:spcPct val="0"/>
                </a:spcAft>
                <a:buClrTx/>
                <a:buSzTx/>
                <a:buFont typeface="Arial" charset="0"/>
                <a:buNone/>
                <a:tabLst/>
                <a:defRPr/>
              </a:pPr>
              <a:r>
                <a:rPr kumimoji="0" lang="es-CL" sz="11500" b="0" i="0" u="none" strike="noStrike" kern="1200" cap="none" spc="0" normalizeH="0" baseline="0" noProof="0" dirty="0" smtClean="0">
                  <a:ln>
                    <a:noFill/>
                  </a:ln>
                  <a:solidFill>
                    <a:srgbClr val="00B050"/>
                  </a:solidFill>
                  <a:effectLst/>
                  <a:uLnTx/>
                  <a:uFillTx/>
                  <a:latin typeface="+mn-lt"/>
                  <a:ea typeface="ＭＳ Ｐゴシック" charset="-128"/>
                  <a:cs typeface="+mn-cs"/>
                  <a:sym typeface="Wingdings"/>
                </a:rPr>
                <a:t></a:t>
              </a:r>
              <a:endParaRPr kumimoji="0" lang="es-CL" sz="13800" b="0" i="0" u="none" strike="noStrike" kern="1200" cap="none" spc="0" normalizeH="0" baseline="0" noProof="0" dirty="0" smtClean="0">
                <a:ln>
                  <a:noFill/>
                </a:ln>
                <a:solidFill>
                  <a:srgbClr val="00B050"/>
                </a:solidFill>
                <a:effectLst/>
                <a:uLnTx/>
                <a:uFillTx/>
                <a:latin typeface="+mn-lt"/>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3800" b="0" i="0" u="none" strike="noStrike" kern="1200" cap="none" spc="0" normalizeH="0" baseline="0" noProof="0" dirty="0">
                <a:ln>
                  <a:noFill/>
                </a:ln>
                <a:solidFill>
                  <a:srgbClr val="00B050"/>
                </a:solidFill>
                <a:effectLst/>
                <a:uLnTx/>
                <a:uFillTx/>
                <a:latin typeface="+mn-lt"/>
                <a:ea typeface="ＭＳ Ｐゴシック" charset="-128"/>
                <a:cs typeface="+mn-cs"/>
              </a:endParaRPr>
            </a:p>
          </p:txBody>
        </p:sp>
        <p:sp>
          <p:nvSpPr>
            <p:cNvPr id="17" name="16 Rectángulo redondeado"/>
            <p:cNvSpPr/>
            <p:nvPr/>
          </p:nvSpPr>
          <p:spPr>
            <a:xfrm>
              <a:off x="571472" y="5175044"/>
              <a:ext cx="2071702" cy="710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400" b="1" dirty="0" smtClean="0"/>
                <a:t>Puede mejorar</a:t>
              </a:r>
              <a:endParaRPr lang="es-CL" sz="1600" b="1" dirty="0"/>
            </a:p>
          </p:txBody>
        </p:sp>
      </p:grpSp>
    </p:spTree>
    <p:extLst>
      <p:ext uri="{BB962C8B-B14F-4D97-AF65-F5344CB8AC3E}">
        <p14:creationId xmlns:p14="http://schemas.microsoft.com/office/powerpoint/2010/main" val="2002375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nvPr>
        </p:nvGraphicFramePr>
        <p:xfrm>
          <a:off x="457200" y="1600200"/>
          <a:ext cx="8229221" cy="4145280"/>
        </p:xfrm>
        <a:graphic>
          <a:graphicData uri="http://schemas.openxmlformats.org/drawingml/2006/table">
            <a:tbl>
              <a:tblPr firstRow="1" bandRow="1">
                <a:tableStyleId>{5C22544A-7EE6-4342-B048-85BDC9FD1C3A}</a:tableStyleId>
              </a:tblPr>
              <a:tblGrid>
                <a:gridCol w="597590"/>
                <a:gridCol w="7631631"/>
              </a:tblGrid>
              <a:tr h="370840">
                <a:tc>
                  <a:txBody>
                    <a:bodyPr/>
                    <a:lstStyle/>
                    <a:p>
                      <a:r>
                        <a:rPr lang="es-CL" sz="2800" dirty="0" smtClean="0"/>
                        <a:t>N°</a:t>
                      </a:r>
                      <a:endParaRPr lang="es-CL" sz="2800" dirty="0"/>
                    </a:p>
                  </a:txBody>
                  <a:tcPr marL="93184" marR="93184"/>
                </a:tc>
                <a:tc>
                  <a:txBody>
                    <a:bodyPr/>
                    <a:lstStyle/>
                    <a:p>
                      <a:r>
                        <a:rPr lang="es-CL" sz="2800" dirty="0" smtClean="0"/>
                        <a:t>Principio </a:t>
                      </a:r>
                      <a:endParaRPr lang="es-CL" sz="2800" dirty="0"/>
                    </a:p>
                  </a:txBody>
                  <a:tcPr marL="93184" marR="93184"/>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L" sz="2800" dirty="0" smtClean="0"/>
                        <a:t>1</a:t>
                      </a:r>
                    </a:p>
                  </a:txBody>
                  <a:tcPr marL="93184" marR="9318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L" sz="2800" dirty="0" smtClean="0"/>
                        <a:t>El Testing solo demuestra que hay defectos</a:t>
                      </a:r>
                    </a:p>
                  </a:txBody>
                  <a:tcPr marL="93184" marR="93184"/>
                </a:tc>
              </a:tr>
              <a:tr h="370840">
                <a:tc>
                  <a:txBody>
                    <a:bodyPr/>
                    <a:lstStyle/>
                    <a:p>
                      <a:r>
                        <a:rPr lang="es-CL" sz="2800" dirty="0" smtClean="0"/>
                        <a:t>2</a:t>
                      </a:r>
                      <a:endParaRPr lang="es-CL" sz="2800" dirty="0"/>
                    </a:p>
                  </a:txBody>
                  <a:tcPr marL="93184" marR="9318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L" sz="2800" dirty="0" smtClean="0"/>
                        <a:t>Las pruebas exhaustivas son imposibles</a:t>
                      </a:r>
                    </a:p>
                  </a:txBody>
                  <a:tcPr marL="93184" marR="93184"/>
                </a:tc>
              </a:tr>
              <a:tr h="370840">
                <a:tc>
                  <a:txBody>
                    <a:bodyPr/>
                    <a:lstStyle/>
                    <a:p>
                      <a:r>
                        <a:rPr lang="es-CL" sz="2800" dirty="0" smtClean="0"/>
                        <a:t>3</a:t>
                      </a:r>
                      <a:endParaRPr lang="es-CL" sz="2800" dirty="0"/>
                    </a:p>
                  </a:txBody>
                  <a:tcPr marL="93184" marR="93184"/>
                </a:tc>
                <a:tc>
                  <a:txBody>
                    <a:bodyPr/>
                    <a:lstStyle/>
                    <a:p>
                      <a:r>
                        <a:rPr lang="es-CL" sz="2800" dirty="0" smtClean="0"/>
                        <a:t>Testing temprano</a:t>
                      </a:r>
                      <a:endParaRPr lang="es-CL" sz="2800" dirty="0"/>
                    </a:p>
                  </a:txBody>
                  <a:tcPr marL="93184" marR="93184"/>
                </a:tc>
              </a:tr>
              <a:tr h="370840">
                <a:tc>
                  <a:txBody>
                    <a:bodyPr/>
                    <a:lstStyle/>
                    <a:p>
                      <a:r>
                        <a:rPr lang="es-CL" sz="2800" dirty="0" smtClean="0"/>
                        <a:t>4</a:t>
                      </a:r>
                      <a:endParaRPr lang="es-CL" sz="2800" dirty="0"/>
                    </a:p>
                  </a:txBody>
                  <a:tcPr marL="93184" marR="93184"/>
                </a:tc>
                <a:tc>
                  <a:txBody>
                    <a:bodyPr/>
                    <a:lstStyle/>
                    <a:p>
                      <a:r>
                        <a:rPr lang="es-CL" sz="2800" dirty="0" smtClean="0"/>
                        <a:t>Defectos agrupados</a:t>
                      </a:r>
                      <a:endParaRPr lang="es-CL" sz="2800" dirty="0"/>
                    </a:p>
                  </a:txBody>
                  <a:tcPr marL="93184" marR="93184"/>
                </a:tc>
              </a:tr>
              <a:tr h="370840">
                <a:tc>
                  <a:txBody>
                    <a:bodyPr/>
                    <a:lstStyle/>
                    <a:p>
                      <a:r>
                        <a:rPr lang="es-CL" sz="2800" dirty="0" smtClean="0"/>
                        <a:t>5</a:t>
                      </a:r>
                      <a:endParaRPr lang="es-CL" sz="2800" dirty="0"/>
                    </a:p>
                  </a:txBody>
                  <a:tcPr marL="93184" marR="93184"/>
                </a:tc>
                <a:tc>
                  <a:txBody>
                    <a:bodyPr/>
                    <a:lstStyle/>
                    <a:p>
                      <a:r>
                        <a:rPr lang="es-CL" sz="2800" dirty="0" smtClean="0"/>
                        <a:t>Paradoja pesticida</a:t>
                      </a:r>
                      <a:endParaRPr lang="es-CL" sz="2800" dirty="0"/>
                    </a:p>
                  </a:txBody>
                  <a:tcPr marL="93184" marR="93184"/>
                </a:tc>
              </a:tr>
              <a:tr h="370840">
                <a:tc>
                  <a:txBody>
                    <a:bodyPr/>
                    <a:lstStyle/>
                    <a:p>
                      <a:r>
                        <a:rPr lang="es-CL" sz="2800" dirty="0" smtClean="0"/>
                        <a:t>6</a:t>
                      </a:r>
                      <a:endParaRPr lang="es-CL" sz="2800" dirty="0"/>
                    </a:p>
                  </a:txBody>
                  <a:tcPr marL="93184" marR="93184"/>
                </a:tc>
                <a:tc>
                  <a:txBody>
                    <a:bodyPr/>
                    <a:lstStyle/>
                    <a:p>
                      <a:r>
                        <a:rPr lang="es-CL" sz="2800" dirty="0" smtClean="0"/>
                        <a:t>El Testing depende del contexto</a:t>
                      </a:r>
                      <a:endParaRPr lang="es-CL" sz="2800" dirty="0"/>
                    </a:p>
                  </a:txBody>
                  <a:tcPr marL="93184" marR="93184"/>
                </a:tc>
              </a:tr>
              <a:tr h="370840">
                <a:tc>
                  <a:txBody>
                    <a:bodyPr/>
                    <a:lstStyle/>
                    <a:p>
                      <a:r>
                        <a:rPr lang="es-CL" sz="2800" dirty="0" smtClean="0"/>
                        <a:t>7</a:t>
                      </a:r>
                      <a:endParaRPr lang="es-CL" sz="2800" dirty="0"/>
                    </a:p>
                  </a:txBody>
                  <a:tcPr marL="93184" marR="93184"/>
                </a:tc>
                <a:tc>
                  <a:txBody>
                    <a:bodyPr/>
                    <a:lstStyle/>
                    <a:p>
                      <a:r>
                        <a:rPr lang="es-CL" sz="2800" dirty="0" smtClean="0"/>
                        <a:t>Falacia de la ausencia</a:t>
                      </a:r>
                      <a:r>
                        <a:rPr lang="es-CL" sz="2800" baseline="0" dirty="0" smtClean="0"/>
                        <a:t> de errores</a:t>
                      </a:r>
                      <a:endParaRPr lang="es-CL" sz="2800" dirty="0"/>
                    </a:p>
                  </a:txBody>
                  <a:tcPr marL="93184" marR="93184"/>
                </a:tc>
              </a:tr>
            </a:tbl>
          </a:graphicData>
        </a:graphic>
      </p:graphicFrame>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Principios del Testing de Software</a:t>
            </a:r>
            <a:endParaRPr lang="es-AR" sz="3200" dirty="0">
              <a:solidFill>
                <a:schemeClr val="bg1"/>
              </a:solidFill>
            </a:endParaRPr>
          </a:p>
        </p:txBody>
      </p:sp>
    </p:spTree>
    <p:extLst>
      <p:ext uri="{BB962C8B-B14F-4D97-AF65-F5344CB8AC3E}">
        <p14:creationId xmlns:p14="http://schemas.microsoft.com/office/powerpoint/2010/main" val="301041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Reflexión</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Reflexión</a:t>
            </a:r>
            <a:endParaRPr lang="es-ES_tradnl" sz="3200" dirty="0">
              <a:solidFill>
                <a:srgbClr val="FFFFFF"/>
              </a:solidFill>
            </a:endParaRPr>
          </a:p>
        </p:txBody>
      </p:sp>
      <p:sp>
        <p:nvSpPr>
          <p:cNvPr id="2" name="Marcador de contenido 1"/>
          <p:cNvSpPr>
            <a:spLocks noGrp="1"/>
          </p:cNvSpPr>
          <p:nvPr>
            <p:ph idx="1"/>
          </p:nvPr>
        </p:nvSpPr>
        <p:spPr/>
        <p:txBody>
          <a:bodyPr>
            <a:normAutofit fontScale="92500" lnSpcReduction="10000"/>
          </a:bodyPr>
          <a:lstStyle/>
          <a:p>
            <a:pPr algn="just"/>
            <a:r>
              <a:rPr lang="es-CL" dirty="0" smtClean="0"/>
              <a:t>La ejecución de pruebas consiste en realizar todas las pruebas necesarias, tanto formales como exploratorias, para detectar los defectos del software.</a:t>
            </a:r>
          </a:p>
          <a:p>
            <a:pPr algn="just"/>
            <a:r>
              <a:rPr lang="es-CL" dirty="0" smtClean="0"/>
              <a:t>Se recomienda realizar todos los ciclos de pruebas que sean necesarios hasta determinar que el SW ya no tiene defectos o estos sean leves.</a:t>
            </a:r>
          </a:p>
          <a:p>
            <a:pPr algn="just"/>
            <a:r>
              <a:rPr lang="es-CL" dirty="0" smtClean="0"/>
              <a:t>Para que una prueba sea exitosa, es recomendable tener un buen diseño de casos de prueba.</a:t>
            </a:r>
            <a:endParaRPr lang="es-C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Objetivos</a:t>
            </a:r>
            <a:endParaRPr lang="es-ES_tradnl" sz="3200" dirty="0">
              <a:solidFill>
                <a:srgbClr val="FFFFFF"/>
              </a:solidFill>
            </a:endParaRPr>
          </a:p>
        </p:txBody>
      </p:sp>
      <p:sp>
        <p:nvSpPr>
          <p:cNvPr id="2" name="Marcador de contenido 1"/>
          <p:cNvSpPr>
            <a:spLocks noGrp="1"/>
          </p:cNvSpPr>
          <p:nvPr>
            <p:ph idx="1"/>
          </p:nvPr>
        </p:nvSpPr>
        <p:spPr/>
        <p:txBody>
          <a:bodyPr>
            <a:normAutofit lnSpcReduction="10000"/>
          </a:bodyPr>
          <a:lstStyle/>
          <a:p>
            <a:r>
              <a:rPr lang="es-CL" dirty="0" smtClean="0"/>
              <a:t>Aprender</a:t>
            </a:r>
          </a:p>
          <a:p>
            <a:pPr lvl="1"/>
            <a:r>
              <a:rPr lang="es-CL" dirty="0" smtClean="0"/>
              <a:t>Defectos en el software</a:t>
            </a:r>
          </a:p>
          <a:p>
            <a:pPr lvl="1"/>
            <a:r>
              <a:rPr lang="es-CL" dirty="0" smtClean="0"/>
              <a:t>Ejecución de las pruebas</a:t>
            </a:r>
          </a:p>
          <a:p>
            <a:pPr lvl="1"/>
            <a:r>
              <a:rPr lang="es-CL" dirty="0" smtClean="0"/>
              <a:t>Ciclos </a:t>
            </a:r>
            <a:r>
              <a:rPr lang="es-CL" dirty="0"/>
              <a:t>de </a:t>
            </a:r>
            <a:r>
              <a:rPr lang="es-CL" dirty="0" smtClean="0"/>
              <a:t>prueba</a:t>
            </a:r>
          </a:p>
          <a:p>
            <a:pPr lvl="1"/>
            <a:r>
              <a:rPr lang="es-CL" dirty="0" smtClean="0"/>
              <a:t>Principios </a:t>
            </a:r>
            <a:r>
              <a:rPr lang="es-CL" dirty="0"/>
              <a:t>del </a:t>
            </a:r>
            <a:r>
              <a:rPr lang="es-CL" dirty="0" smtClean="0"/>
              <a:t>Testing</a:t>
            </a:r>
          </a:p>
          <a:p>
            <a:pPr lvl="1"/>
            <a:endParaRPr lang="es-CL" dirty="0"/>
          </a:p>
          <a:p>
            <a:r>
              <a:rPr lang="es-CL" dirty="0" smtClean="0"/>
              <a:t>Realizar</a:t>
            </a:r>
          </a:p>
          <a:p>
            <a:pPr lvl="1"/>
            <a:r>
              <a:rPr lang="es-CL" dirty="0" smtClean="0"/>
              <a:t>Pruebas de Software</a:t>
            </a:r>
          </a:p>
          <a:p>
            <a:pPr lvl="1"/>
            <a:r>
              <a:rPr lang="es-CL" dirty="0" smtClean="0"/>
              <a:t>El registro de los casos de pruebas defectuosos</a:t>
            </a:r>
            <a:endParaRPr lang="es-CL" dirty="0"/>
          </a:p>
          <a:p>
            <a:pPr lvl="1"/>
            <a:endParaRPr lang="es-CL"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954107"/>
          </a:xfrm>
          <a:prstGeom prst="rect">
            <a:avLst/>
          </a:prstGeom>
        </p:spPr>
        <p:txBody>
          <a:bodyPr wrap="square">
            <a:spAutoFit/>
          </a:bodyPr>
          <a:lstStyle/>
          <a:p>
            <a:r>
              <a:rPr lang="es-ES_tradnl" sz="2800" b="1" dirty="0" smtClean="0">
                <a:solidFill>
                  <a:schemeClr val="bg1"/>
                </a:solidFill>
                <a:latin typeface="Candara"/>
                <a:cs typeface="Candara"/>
              </a:rPr>
              <a:t>Defectos en el Software</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marL="0" indent="0" algn="ctr">
              <a:buNone/>
            </a:pPr>
            <a:r>
              <a:rPr lang="es-CL" sz="2400" dirty="0"/>
              <a:t>Una persona puede cometer una equivocación y esta producir un </a:t>
            </a:r>
            <a:r>
              <a:rPr lang="es-CL" sz="2400" dirty="0" smtClean="0"/>
              <a:t>problema en </a:t>
            </a:r>
            <a:r>
              <a:rPr lang="es-CL" sz="2400" dirty="0"/>
              <a:t>el código de </a:t>
            </a:r>
            <a:r>
              <a:rPr lang="es-CL" sz="2400" dirty="0" smtClean="0"/>
              <a:t>programa, en el diseño del un software </a:t>
            </a:r>
            <a:r>
              <a:rPr lang="es-CL" sz="2400" dirty="0"/>
              <a:t>o en un documento. </a:t>
            </a:r>
          </a:p>
        </p:txBody>
      </p:sp>
      <p:sp>
        <p:nvSpPr>
          <p:cNvPr id="3" name="2 Título"/>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Defectos de Software </a:t>
            </a:r>
            <a:endParaRPr lang="es-CL" sz="3200" dirty="0">
              <a:solidFill>
                <a:schemeClr val="bg1"/>
              </a:solidFill>
            </a:endParaRPr>
          </a:p>
        </p:txBody>
      </p:sp>
      <p:sp>
        <p:nvSpPr>
          <p:cNvPr id="25602" name="AutoShape 2" descr="https://farm1.staticflickr.com/113/282707058_02305d3cce_o_d.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https://farm1.staticflickr.com/113/282707058_02305d3cce_o_d.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6" name="AutoShape 6" descr="https://farm1.staticflickr.com/113/282707058_02305d3cce_o_d.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074"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792413"/>
            <a:ext cx="67818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74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smtClean="0">
                <a:solidFill>
                  <a:schemeClr val="bg1"/>
                </a:solidFill>
              </a:rPr>
              <a:t>Defectos de Software </a:t>
            </a:r>
            <a:endParaRPr lang="es-CL" sz="3200" dirty="0">
              <a:solidFill>
                <a:schemeClr val="bg1"/>
              </a:solidFill>
            </a:endParaRPr>
          </a:p>
        </p:txBody>
      </p:sp>
      <p:grpSp>
        <p:nvGrpSpPr>
          <p:cNvPr id="29" name="Grupo 28"/>
          <p:cNvGrpSpPr/>
          <p:nvPr/>
        </p:nvGrpSpPr>
        <p:grpSpPr>
          <a:xfrm>
            <a:off x="-22861" y="353078"/>
            <a:ext cx="9099427" cy="6511944"/>
            <a:chOff x="-22861" y="353078"/>
            <a:chExt cx="9099427" cy="6511944"/>
          </a:xfrm>
        </p:grpSpPr>
        <p:sp>
          <p:nvSpPr>
            <p:cNvPr id="30" name="Elipse 29"/>
            <p:cNvSpPr/>
            <p:nvPr/>
          </p:nvSpPr>
          <p:spPr>
            <a:xfrm>
              <a:off x="2926626" y="1925904"/>
              <a:ext cx="3205391" cy="3190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1" name="Picture 2" descr="Resultado de imagen para computador enfermo"/>
            <p:cNvPicPr>
              <a:picLocks noChangeAspect="1" noChangeArrowheads="1"/>
            </p:cNvPicPr>
            <p:nvPr/>
          </p:nvPicPr>
          <p:blipFill rotWithShape="1">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6080" t="17831" r="8812" b="19337"/>
            <a:stretch/>
          </p:blipFill>
          <p:spPr bwMode="auto">
            <a:xfrm>
              <a:off x="3637456" y="2769838"/>
              <a:ext cx="1918952" cy="1416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2" name="Rectángulo 31"/>
            <p:cNvSpPr/>
            <p:nvPr/>
          </p:nvSpPr>
          <p:spPr>
            <a:xfrm>
              <a:off x="914487" y="1950452"/>
              <a:ext cx="2290371" cy="369332"/>
            </a:xfrm>
            <a:prstGeom prst="rect">
              <a:avLst/>
            </a:prstGeom>
          </p:spPr>
          <p:txBody>
            <a:bodyPr wrap="square">
              <a:spAutoFit/>
            </a:bodyPr>
            <a:lstStyle/>
            <a:p>
              <a:pPr algn="ctr"/>
              <a:r>
                <a:rPr lang="es-CL" b="1" dirty="0" smtClean="0">
                  <a:solidFill>
                    <a:schemeClr val="tx2">
                      <a:lumMod val="50000"/>
                    </a:schemeClr>
                  </a:solidFill>
                </a:rPr>
                <a:t>Pérdida de </a:t>
              </a:r>
              <a:r>
                <a:rPr lang="es-CL" b="1" dirty="0">
                  <a:solidFill>
                    <a:schemeClr val="tx2">
                      <a:lumMod val="50000"/>
                    </a:schemeClr>
                  </a:solidFill>
                </a:rPr>
                <a:t>dinero</a:t>
              </a:r>
            </a:p>
          </p:txBody>
        </p:sp>
        <p:sp>
          <p:nvSpPr>
            <p:cNvPr id="33" name="Rectángulo 32"/>
            <p:cNvSpPr/>
            <p:nvPr/>
          </p:nvSpPr>
          <p:spPr>
            <a:xfrm>
              <a:off x="4017977" y="777729"/>
              <a:ext cx="1162499" cy="646331"/>
            </a:xfrm>
            <a:prstGeom prst="rect">
              <a:avLst/>
            </a:prstGeom>
          </p:spPr>
          <p:txBody>
            <a:bodyPr wrap="none">
              <a:spAutoFit/>
            </a:bodyPr>
            <a:lstStyle/>
            <a:p>
              <a:pPr algn="ctr"/>
              <a:r>
                <a:rPr lang="es-CL" b="1" dirty="0" smtClean="0">
                  <a:solidFill>
                    <a:schemeClr val="tx2">
                      <a:lumMod val="50000"/>
                    </a:schemeClr>
                  </a:solidFill>
                </a:rPr>
                <a:t>Pérdida </a:t>
              </a:r>
            </a:p>
            <a:p>
              <a:pPr algn="ctr"/>
              <a:r>
                <a:rPr lang="es-CL" b="1" dirty="0" smtClean="0">
                  <a:solidFill>
                    <a:schemeClr val="tx2">
                      <a:lumMod val="50000"/>
                    </a:schemeClr>
                  </a:solidFill>
                </a:rPr>
                <a:t>de tiempo</a:t>
              </a:r>
              <a:endParaRPr lang="es-CL" b="1" dirty="0">
                <a:solidFill>
                  <a:schemeClr val="tx2">
                    <a:lumMod val="50000"/>
                  </a:schemeClr>
                </a:solidFill>
              </a:endParaRPr>
            </a:p>
          </p:txBody>
        </p:sp>
        <p:sp>
          <p:nvSpPr>
            <p:cNvPr id="34" name="Rectángulo 33"/>
            <p:cNvSpPr/>
            <p:nvPr/>
          </p:nvSpPr>
          <p:spPr>
            <a:xfrm>
              <a:off x="5888683" y="4433596"/>
              <a:ext cx="1921103" cy="369332"/>
            </a:xfrm>
            <a:prstGeom prst="rect">
              <a:avLst/>
            </a:prstGeom>
          </p:spPr>
          <p:txBody>
            <a:bodyPr wrap="none">
              <a:spAutoFit/>
            </a:bodyPr>
            <a:lstStyle/>
            <a:p>
              <a:r>
                <a:rPr lang="es-CL" b="1" dirty="0" smtClean="0">
                  <a:solidFill>
                    <a:schemeClr val="tx2">
                      <a:lumMod val="50000"/>
                    </a:schemeClr>
                  </a:solidFill>
                </a:rPr>
                <a:t>Daños </a:t>
              </a:r>
              <a:r>
                <a:rPr lang="es-CL" b="1" dirty="0">
                  <a:solidFill>
                    <a:schemeClr val="tx2">
                      <a:lumMod val="50000"/>
                    </a:schemeClr>
                  </a:solidFill>
                </a:rPr>
                <a:t>personales </a:t>
              </a:r>
            </a:p>
          </p:txBody>
        </p:sp>
        <p:sp>
          <p:nvSpPr>
            <p:cNvPr id="35" name="Rectángulo 34"/>
            <p:cNvSpPr/>
            <p:nvPr/>
          </p:nvSpPr>
          <p:spPr>
            <a:xfrm>
              <a:off x="1557476" y="3413029"/>
              <a:ext cx="1131903" cy="369332"/>
            </a:xfrm>
            <a:prstGeom prst="rect">
              <a:avLst/>
            </a:prstGeom>
          </p:spPr>
          <p:txBody>
            <a:bodyPr wrap="square">
              <a:spAutoFit/>
            </a:bodyPr>
            <a:lstStyle/>
            <a:p>
              <a:r>
                <a:rPr lang="es-CL" b="1" dirty="0" smtClean="0">
                  <a:solidFill>
                    <a:schemeClr val="tx2">
                      <a:lumMod val="50000"/>
                    </a:schemeClr>
                  </a:solidFill>
                </a:rPr>
                <a:t>Muerte</a:t>
              </a:r>
              <a:endParaRPr lang="es-CL" b="1" dirty="0">
                <a:solidFill>
                  <a:schemeClr val="tx2">
                    <a:lumMod val="50000"/>
                  </a:schemeClr>
                </a:solidFill>
              </a:endParaRPr>
            </a:p>
          </p:txBody>
        </p:sp>
        <p:sp>
          <p:nvSpPr>
            <p:cNvPr id="36" name="CuadroTexto 35"/>
            <p:cNvSpPr txBox="1"/>
            <p:nvPr/>
          </p:nvSpPr>
          <p:spPr>
            <a:xfrm>
              <a:off x="5937006" y="2073528"/>
              <a:ext cx="2638992" cy="369332"/>
            </a:xfrm>
            <a:prstGeom prst="rect">
              <a:avLst/>
            </a:prstGeom>
            <a:noFill/>
          </p:spPr>
          <p:txBody>
            <a:bodyPr wrap="none" rtlCol="0">
              <a:spAutoFit/>
            </a:bodyPr>
            <a:lstStyle/>
            <a:p>
              <a:r>
                <a:rPr lang="es-CL" b="1" dirty="0" smtClean="0">
                  <a:solidFill>
                    <a:schemeClr val="tx2">
                      <a:lumMod val="50000"/>
                    </a:schemeClr>
                  </a:solidFill>
                </a:rPr>
                <a:t>Seguridad de información</a:t>
              </a:r>
              <a:endParaRPr lang="es-CL" b="1" dirty="0">
                <a:solidFill>
                  <a:schemeClr val="tx2">
                    <a:lumMod val="50000"/>
                  </a:schemeClr>
                </a:solidFill>
              </a:endParaRPr>
            </a:p>
          </p:txBody>
        </p:sp>
        <p:sp>
          <p:nvSpPr>
            <p:cNvPr id="37" name="CuadroTexto 36"/>
            <p:cNvSpPr txBox="1"/>
            <p:nvPr/>
          </p:nvSpPr>
          <p:spPr>
            <a:xfrm>
              <a:off x="6539702" y="2970397"/>
              <a:ext cx="2180918" cy="646331"/>
            </a:xfrm>
            <a:prstGeom prst="rect">
              <a:avLst/>
            </a:prstGeom>
            <a:noFill/>
          </p:spPr>
          <p:txBody>
            <a:bodyPr wrap="none" rtlCol="0">
              <a:spAutoFit/>
            </a:bodyPr>
            <a:lstStyle/>
            <a:p>
              <a:r>
                <a:rPr lang="es-CL" b="1" dirty="0" err="1" smtClean="0">
                  <a:solidFill>
                    <a:schemeClr val="tx2">
                      <a:lumMod val="50000"/>
                    </a:schemeClr>
                  </a:solidFill>
                </a:rPr>
                <a:t>Ciber</a:t>
              </a:r>
              <a:r>
                <a:rPr lang="es-CL" b="1" dirty="0" smtClean="0">
                  <a:solidFill>
                    <a:schemeClr val="tx2">
                      <a:lumMod val="50000"/>
                    </a:schemeClr>
                  </a:solidFill>
                </a:rPr>
                <a:t> Robos </a:t>
              </a:r>
            </a:p>
            <a:p>
              <a:r>
                <a:rPr lang="es-CL" b="1" dirty="0" smtClean="0">
                  <a:solidFill>
                    <a:schemeClr val="tx2">
                      <a:lumMod val="50000"/>
                    </a:schemeClr>
                  </a:solidFill>
                </a:rPr>
                <a:t>dinero e información</a:t>
              </a:r>
              <a:endParaRPr lang="es-CL" b="1" dirty="0">
                <a:solidFill>
                  <a:schemeClr val="tx2">
                    <a:lumMod val="50000"/>
                  </a:schemeClr>
                </a:solidFill>
              </a:endParaRPr>
            </a:p>
          </p:txBody>
        </p:sp>
        <p:pic>
          <p:nvPicPr>
            <p:cNvPr id="38" name="Picture 4" descr="money,cash,currency,c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98071">
              <a:off x="2958242" y="1949356"/>
              <a:ext cx="836603" cy="881211"/>
            </a:xfrm>
            <a:prstGeom prst="rect">
              <a:avLst/>
            </a:prstGeom>
            <a:noFill/>
            <a:extLst>
              <a:ext uri="{909E8E84-426E-40DD-AFC4-6F175D3DCCD1}">
                <a14:hiddenFill xmlns:a14="http://schemas.microsoft.com/office/drawing/2010/main">
                  <a:solidFill>
                    <a:srgbClr val="FFFFFF"/>
                  </a:solidFill>
                </a14:hiddenFill>
              </a:ext>
            </a:extLst>
          </p:spPr>
        </p:pic>
        <p:sp>
          <p:nvSpPr>
            <p:cNvPr id="39" name="Rectángulo 38"/>
            <p:cNvSpPr/>
            <p:nvPr/>
          </p:nvSpPr>
          <p:spPr>
            <a:xfrm>
              <a:off x="2748837" y="5910915"/>
              <a:ext cx="2883182" cy="954107"/>
            </a:xfrm>
            <a:prstGeom prst="rect">
              <a:avLst/>
            </a:prstGeom>
          </p:spPr>
          <p:txBody>
            <a:bodyPr wrap="square">
              <a:spAutoFit/>
            </a:bodyPr>
            <a:lstStyle/>
            <a:p>
              <a:pPr algn="ctr"/>
              <a:r>
                <a:rPr lang="es-CL" sz="1400" dirty="0"/>
                <a:t>En 1996 Un error de programación provocó la autodestrucción del cohete Ariane 5 a tan solo 37 segundos después del despegue.</a:t>
              </a:r>
            </a:p>
          </p:txBody>
        </p:sp>
        <p:sp>
          <p:nvSpPr>
            <p:cNvPr id="40" name="Rectángulo 39"/>
            <p:cNvSpPr/>
            <p:nvPr/>
          </p:nvSpPr>
          <p:spPr>
            <a:xfrm>
              <a:off x="546034" y="353078"/>
              <a:ext cx="3090605" cy="1384995"/>
            </a:xfrm>
            <a:prstGeom prst="rect">
              <a:avLst/>
            </a:prstGeom>
          </p:spPr>
          <p:txBody>
            <a:bodyPr wrap="square">
              <a:spAutoFit/>
            </a:bodyPr>
            <a:lstStyle/>
            <a:p>
              <a:pPr algn="ctr"/>
              <a:r>
                <a:rPr lang="es-CL" sz="1400" dirty="0">
                  <a:solidFill>
                    <a:srgbClr val="000000"/>
                  </a:solidFill>
                </a:rPr>
                <a:t>En 2012, un error de programa casi provocó la quiebra de la empresa de inversión </a:t>
              </a:r>
              <a:r>
                <a:rPr lang="es-CL" sz="1400" dirty="0" err="1">
                  <a:solidFill>
                    <a:srgbClr val="000000"/>
                  </a:solidFill>
                </a:rPr>
                <a:t>Knight</a:t>
              </a:r>
              <a:r>
                <a:rPr lang="es-CL" sz="1400" dirty="0">
                  <a:solidFill>
                    <a:srgbClr val="000000"/>
                  </a:solidFill>
                </a:rPr>
                <a:t> Capital debido a que sus computadoras comenzaron a comprar y vender millones de acciones sin ningún tipo de control humano.</a:t>
              </a:r>
            </a:p>
          </p:txBody>
        </p:sp>
        <p:sp>
          <p:nvSpPr>
            <p:cNvPr id="41" name="Rectángulo 40"/>
            <p:cNvSpPr/>
            <p:nvPr/>
          </p:nvSpPr>
          <p:spPr>
            <a:xfrm>
              <a:off x="-22861" y="3961394"/>
              <a:ext cx="2823576" cy="1384995"/>
            </a:xfrm>
            <a:prstGeom prst="rect">
              <a:avLst/>
            </a:prstGeom>
          </p:spPr>
          <p:txBody>
            <a:bodyPr wrap="square">
              <a:spAutoFit/>
            </a:bodyPr>
            <a:lstStyle/>
            <a:p>
              <a:pPr algn="ctr"/>
              <a:r>
                <a:rPr lang="es-CL" sz="1400" dirty="0" smtClean="0"/>
                <a:t>En 1985, un </a:t>
              </a:r>
              <a:r>
                <a:rPr lang="es-CL" sz="1400" dirty="0"/>
                <a:t>error de programación </a:t>
              </a:r>
              <a:r>
                <a:rPr lang="es-CL" sz="1400" dirty="0" smtClean="0"/>
                <a:t>de </a:t>
              </a:r>
              <a:r>
                <a:rPr lang="es-CL" sz="1400" dirty="0"/>
                <a:t>la máquina de radioterapia Therac-25 causó </a:t>
              </a:r>
              <a:r>
                <a:rPr lang="es-CL" sz="1400" dirty="0" smtClean="0"/>
                <a:t>al </a:t>
              </a:r>
              <a:r>
                <a:rPr lang="es-CL" sz="1400" dirty="0"/>
                <a:t>menos seis accidentes en los que los pacientes recibieron sobredosis masivas de </a:t>
              </a:r>
              <a:r>
                <a:rPr lang="es-CL" sz="1400" dirty="0" smtClean="0"/>
                <a:t>radiación. 3 de ellos murieron.</a:t>
              </a:r>
              <a:endParaRPr lang="es-CL" sz="1400" dirty="0"/>
            </a:p>
          </p:txBody>
        </p:sp>
        <p:sp>
          <p:nvSpPr>
            <p:cNvPr id="42" name="Rectángulo 41"/>
            <p:cNvSpPr/>
            <p:nvPr/>
          </p:nvSpPr>
          <p:spPr>
            <a:xfrm>
              <a:off x="5657193" y="703997"/>
              <a:ext cx="2667493" cy="1169551"/>
            </a:xfrm>
            <a:prstGeom prst="rect">
              <a:avLst/>
            </a:prstGeom>
          </p:spPr>
          <p:txBody>
            <a:bodyPr wrap="square">
              <a:spAutoFit/>
            </a:bodyPr>
            <a:lstStyle/>
            <a:p>
              <a:pPr algn="ctr"/>
              <a:r>
                <a:rPr lang="es-CL" sz="1400" dirty="0">
                  <a:solidFill>
                    <a:srgbClr val="000000"/>
                  </a:solidFill>
                </a:rPr>
                <a:t>La desactivación de los servidores del </a:t>
              </a:r>
              <a:r>
                <a:rPr lang="es-CL" sz="1400" dirty="0" smtClean="0">
                  <a:solidFill>
                    <a:srgbClr val="000000"/>
                  </a:solidFill>
                </a:rPr>
                <a:t>gigante de</a:t>
              </a:r>
              <a:r>
                <a:rPr lang="es-CL" sz="1400" dirty="0">
                  <a:solidFill>
                    <a:srgbClr val="000000"/>
                  </a:solidFill>
                </a:rPr>
                <a:t> Internet  Amazon el verano de 2012 privó a muchas personas de sus datos almacenados en la nube.</a:t>
              </a:r>
              <a:endParaRPr lang="es-CL" sz="1400" dirty="0"/>
            </a:p>
          </p:txBody>
        </p:sp>
        <p:sp>
          <p:nvSpPr>
            <p:cNvPr id="43" name="Rectángulo 42"/>
            <p:cNvSpPr/>
            <p:nvPr/>
          </p:nvSpPr>
          <p:spPr>
            <a:xfrm>
              <a:off x="6064956" y="5002908"/>
              <a:ext cx="3011610" cy="1600438"/>
            </a:xfrm>
            <a:prstGeom prst="rect">
              <a:avLst/>
            </a:prstGeom>
          </p:spPr>
          <p:txBody>
            <a:bodyPr wrap="square">
              <a:spAutoFit/>
            </a:bodyPr>
            <a:lstStyle/>
            <a:p>
              <a:pPr algn="ctr"/>
              <a:r>
                <a:rPr lang="es-CL" sz="1400" dirty="0"/>
                <a:t>En agosto del 2003 varios estados del noreste de EE.UU. y la provincia canadiense de Ontario se quedaron sin luz debido a un corte de energía por causa de un fallo del software de vigilancia del funcionamiento de General Electric </a:t>
              </a:r>
              <a:r>
                <a:rPr lang="es-CL" sz="1400" dirty="0" err="1"/>
                <a:t>Energy</a:t>
              </a:r>
              <a:r>
                <a:rPr lang="es-CL" sz="1400" dirty="0"/>
                <a:t>. </a:t>
              </a:r>
            </a:p>
          </p:txBody>
        </p:sp>
        <p:sp>
          <p:nvSpPr>
            <p:cNvPr id="44" name="CuadroTexto 43"/>
            <p:cNvSpPr txBox="1"/>
            <p:nvPr/>
          </p:nvSpPr>
          <p:spPr>
            <a:xfrm>
              <a:off x="3530023" y="5618461"/>
              <a:ext cx="1257717" cy="369332"/>
            </a:xfrm>
            <a:prstGeom prst="rect">
              <a:avLst/>
            </a:prstGeom>
            <a:noFill/>
          </p:spPr>
          <p:txBody>
            <a:bodyPr wrap="none" rtlCol="0">
              <a:spAutoFit/>
            </a:bodyPr>
            <a:lstStyle/>
            <a:p>
              <a:r>
                <a:rPr lang="es-CL" b="1" dirty="0" smtClean="0">
                  <a:solidFill>
                    <a:schemeClr val="tx2">
                      <a:lumMod val="50000"/>
                    </a:schemeClr>
                  </a:solidFill>
                </a:rPr>
                <a:t>Catástrofes</a:t>
              </a:r>
              <a:endParaRPr lang="es-CL" b="1" dirty="0">
                <a:solidFill>
                  <a:schemeClr val="tx2">
                    <a:lumMod val="50000"/>
                  </a:schemeClr>
                </a:solidFill>
              </a:endParaRPr>
            </a:p>
          </p:txBody>
        </p:sp>
        <p:pic>
          <p:nvPicPr>
            <p:cNvPr id="45" name="Picture 4" descr="money,cash,currency,c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98071">
              <a:off x="2996072" y="1840297"/>
              <a:ext cx="836603" cy="88121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kalarm,disabled,clock,alarm,time,history,alarm c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28958">
              <a:off x="4301079" y="1470292"/>
              <a:ext cx="1017188" cy="101718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Resultado de imagen para DEATH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6527" y="3293563"/>
              <a:ext cx="933822" cy="93382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Resultado de imagen para EXPLOSION "/>
            <p:cNvPicPr>
              <a:picLocks noChangeAspect="1" noChangeArrowheads="1"/>
            </p:cNvPicPr>
            <p:nvPr/>
          </p:nvPicPr>
          <p:blipFill rotWithShape="1">
            <a:blip r:embed="rId8">
              <a:extLst>
                <a:ext uri="{28A0092B-C50C-407E-A947-70E740481C1C}">
                  <a14:useLocalDpi xmlns:a14="http://schemas.microsoft.com/office/drawing/2010/main" val="0"/>
                </a:ext>
              </a:extLst>
            </a:blip>
            <a:srcRect l="28221" t="6658" r="40231" b="32199"/>
            <a:stretch/>
          </p:blipFill>
          <p:spPr bwMode="auto">
            <a:xfrm>
              <a:off x="3469129" y="4423137"/>
              <a:ext cx="1192724" cy="12055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9" name="Picture 14" descr="lock,secure,locked,secur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3012" y="2626908"/>
              <a:ext cx="759097" cy="75909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6" descr="man,red,account,male,person,people,profile,human,member,us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1168" y="4227385"/>
              <a:ext cx="1004993" cy="10049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5805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10000"/>
          </a:bodyPr>
          <a:lstStyle/>
          <a:p>
            <a:pPr algn="just"/>
            <a:r>
              <a:rPr lang="es-CL" dirty="0" smtClean="0"/>
              <a:t>Los </a:t>
            </a:r>
            <a:r>
              <a:rPr lang="es-CL" dirty="0"/>
              <a:t>defectos suceden porque las personas somos falibles y porque existen factores </a:t>
            </a:r>
            <a:r>
              <a:rPr lang="es-CL" dirty="0" smtClean="0"/>
              <a:t>como presión</a:t>
            </a:r>
            <a:r>
              <a:rPr lang="es-CL" dirty="0"/>
              <a:t>, códigos complejos, requerimientos </a:t>
            </a:r>
            <a:r>
              <a:rPr lang="es-CL" dirty="0" smtClean="0"/>
              <a:t>ambiguos, infraestructuras </a:t>
            </a:r>
            <a:r>
              <a:rPr lang="es-CL" dirty="0"/>
              <a:t>complejas, tecnologías cambiantes y/o </a:t>
            </a:r>
            <a:r>
              <a:rPr lang="es-CL" dirty="0" smtClean="0"/>
              <a:t>muchas interacciones </a:t>
            </a:r>
            <a:r>
              <a:rPr lang="es-CL" dirty="0"/>
              <a:t>del sistema.</a:t>
            </a:r>
          </a:p>
          <a:p>
            <a:pPr algn="just"/>
            <a:r>
              <a:rPr lang="es-CL" dirty="0" smtClean="0"/>
              <a:t>También </a:t>
            </a:r>
            <a:r>
              <a:rPr lang="es-CL" dirty="0"/>
              <a:t>pueden venir provocados por condiciones </a:t>
            </a:r>
            <a:r>
              <a:rPr lang="es-CL" dirty="0" smtClean="0"/>
              <a:t>medioambientales, como la </a:t>
            </a:r>
            <a:r>
              <a:rPr lang="es-CL" dirty="0"/>
              <a:t>radiación, el magnetismo, los campos electrónicos y la contaminación </a:t>
            </a:r>
            <a:r>
              <a:rPr lang="es-CL" dirty="0" smtClean="0"/>
              <a:t>pueden provocar </a:t>
            </a:r>
            <a:r>
              <a:rPr lang="es-CL" dirty="0"/>
              <a:t>caídas </a:t>
            </a:r>
            <a:r>
              <a:rPr lang="es-CL" dirty="0" smtClean="0"/>
              <a:t>de </a:t>
            </a:r>
            <a:r>
              <a:rPr lang="es-CL" dirty="0"/>
              <a:t>sistemas o afectar a la ejecución de un software al modificar las </a:t>
            </a:r>
            <a:r>
              <a:rPr lang="es-CL" dirty="0" smtClean="0"/>
              <a:t>condiciones del </a:t>
            </a:r>
            <a:r>
              <a:rPr lang="es-CL" dirty="0"/>
              <a:t>hardware.</a:t>
            </a:r>
          </a:p>
        </p:txBody>
      </p:sp>
      <p:sp>
        <p:nvSpPr>
          <p:cNvPr id="4"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Defectos de Software </a:t>
            </a:r>
            <a:endParaRPr lang="es-CL" sz="3200" dirty="0">
              <a:solidFill>
                <a:schemeClr val="bg1"/>
              </a:solidFill>
            </a:endParaRPr>
          </a:p>
        </p:txBody>
      </p:sp>
    </p:spTree>
    <p:extLst>
      <p:ext uri="{BB962C8B-B14F-4D97-AF65-F5344CB8AC3E}">
        <p14:creationId xmlns:p14="http://schemas.microsoft.com/office/powerpoint/2010/main" val="3533667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CL" sz="2400" dirty="0" smtClean="0">
                <a:latin typeface="+mj-lt"/>
              </a:rPr>
              <a:t>Según el estándar ISTQB</a:t>
            </a:r>
          </a:p>
          <a:p>
            <a:pPr lvl="0" algn="just"/>
            <a:r>
              <a:rPr lang="es-ES" sz="2400" b="1" dirty="0" smtClean="0">
                <a:solidFill>
                  <a:srgbClr val="212121"/>
                </a:solidFill>
                <a:latin typeface="+mj-lt"/>
              </a:rPr>
              <a:t>Error</a:t>
            </a:r>
            <a:r>
              <a:rPr lang="es-ES" sz="2400" dirty="0" smtClean="0">
                <a:solidFill>
                  <a:srgbClr val="212121"/>
                </a:solidFill>
                <a:latin typeface="+mj-lt"/>
              </a:rPr>
              <a:t> es una </a:t>
            </a:r>
            <a:r>
              <a:rPr lang="es-ES" sz="2400" dirty="0">
                <a:solidFill>
                  <a:srgbClr val="212121"/>
                </a:solidFill>
                <a:latin typeface="+mj-lt"/>
              </a:rPr>
              <a:t>acción humana que produce un resultado incorrecto. </a:t>
            </a:r>
            <a:endParaRPr lang="es-ES" sz="2400" dirty="0" smtClean="0">
              <a:solidFill>
                <a:srgbClr val="212121"/>
              </a:solidFill>
              <a:latin typeface="+mj-lt"/>
            </a:endParaRPr>
          </a:p>
          <a:p>
            <a:pPr lvl="0" algn="just"/>
            <a:r>
              <a:rPr lang="es-ES" sz="2400" b="1" dirty="0" smtClean="0">
                <a:solidFill>
                  <a:srgbClr val="212121"/>
                </a:solidFill>
                <a:latin typeface="+mj-lt"/>
              </a:rPr>
              <a:t>Defecto</a:t>
            </a:r>
            <a:r>
              <a:rPr lang="es-ES" sz="2400" dirty="0" smtClean="0">
                <a:solidFill>
                  <a:srgbClr val="212121"/>
                </a:solidFill>
                <a:latin typeface="+mj-lt"/>
              </a:rPr>
              <a:t> es una </a:t>
            </a:r>
            <a:r>
              <a:rPr lang="es-ES" sz="2400" dirty="0">
                <a:solidFill>
                  <a:srgbClr val="212121"/>
                </a:solidFill>
                <a:latin typeface="+mj-lt"/>
              </a:rPr>
              <a:t>imperfección o deficiencia en un producto de trabajo donde no cumple con sus requisitos o </a:t>
            </a:r>
            <a:r>
              <a:rPr lang="es-ES" sz="2400" dirty="0" smtClean="0">
                <a:solidFill>
                  <a:srgbClr val="212121"/>
                </a:solidFill>
                <a:latin typeface="+mj-lt"/>
              </a:rPr>
              <a:t>especificaciones</a:t>
            </a:r>
            <a:r>
              <a:rPr lang="es-ES" sz="2400" dirty="0">
                <a:solidFill>
                  <a:srgbClr val="212121"/>
                </a:solidFill>
                <a:latin typeface="+mj-lt"/>
              </a:rPr>
              <a:t>. </a:t>
            </a:r>
            <a:endParaRPr lang="es-ES" sz="2400" dirty="0" smtClean="0">
              <a:solidFill>
                <a:srgbClr val="212121"/>
              </a:solidFill>
              <a:latin typeface="+mj-lt"/>
            </a:endParaRPr>
          </a:p>
          <a:p>
            <a:pPr lvl="0" algn="just"/>
            <a:r>
              <a:rPr lang="es-ES" sz="2400" b="1" dirty="0" smtClean="0">
                <a:solidFill>
                  <a:srgbClr val="212121"/>
                </a:solidFill>
                <a:latin typeface="+mj-lt"/>
              </a:rPr>
              <a:t>Fallo</a:t>
            </a:r>
            <a:r>
              <a:rPr lang="es-ES" sz="2400" dirty="0" smtClean="0">
                <a:solidFill>
                  <a:srgbClr val="212121"/>
                </a:solidFill>
                <a:latin typeface="+mj-lt"/>
              </a:rPr>
              <a:t> es un evento </a:t>
            </a:r>
            <a:r>
              <a:rPr lang="es-ES" sz="2400" dirty="0">
                <a:solidFill>
                  <a:srgbClr val="212121"/>
                </a:solidFill>
                <a:latin typeface="+mj-lt"/>
              </a:rPr>
              <a:t>en el que un componente o sistema no realiza una función requerida dentro de los límites especificados.</a:t>
            </a:r>
            <a:r>
              <a:rPr lang="es-ES" sz="2400" dirty="0">
                <a:latin typeface="+mj-lt"/>
              </a:rPr>
              <a:t> </a:t>
            </a:r>
          </a:p>
          <a:p>
            <a:pPr algn="just"/>
            <a:endParaRPr lang="es-CL" sz="2400" dirty="0">
              <a:latin typeface="+mj-lt"/>
            </a:endParaRPr>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Defectos de Software </a:t>
            </a:r>
            <a:endParaRPr lang="es-CL" sz="3200" dirty="0">
              <a:solidFill>
                <a:schemeClr val="bg1"/>
              </a:solidFill>
            </a:endParaRPr>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7"/>
          <p:cNvPicPr>
            <a:picLocks noChangeAspect="1" noChangeArrowheads="1"/>
          </p:cNvPicPr>
          <p:nvPr/>
        </p:nvPicPr>
        <p:blipFill>
          <a:blip r:embed="rId2"/>
          <a:srcRect/>
          <a:stretch>
            <a:fillRect/>
          </a:stretch>
        </p:blipFill>
        <p:spPr bwMode="auto">
          <a:xfrm>
            <a:off x="6598800" y="4811150"/>
            <a:ext cx="2088000" cy="18436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9481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algn="just">
              <a:buFont typeface="Wingdings" panose="05000000000000000000" pitchFamily="2" charset="2"/>
              <a:buChar char="ü"/>
            </a:pPr>
            <a:r>
              <a:rPr lang="es-CL" dirty="0"/>
              <a:t>Si bien hay varios términos para indicar problemas en el </a:t>
            </a:r>
            <a:r>
              <a:rPr lang="es-CL" dirty="0" smtClean="0"/>
              <a:t>SW, </a:t>
            </a:r>
            <a:r>
              <a:rPr lang="es-CL" dirty="0"/>
              <a:t>lo más común es </a:t>
            </a:r>
            <a:r>
              <a:rPr lang="es-CL" dirty="0" smtClean="0"/>
              <a:t>que se </a:t>
            </a:r>
            <a:r>
              <a:rPr lang="es-CL" dirty="0"/>
              <a:t>le denomine </a:t>
            </a:r>
            <a:r>
              <a:rPr lang="es-CL" sz="3600" i="1" u="sng" dirty="0" smtClean="0">
                <a:effectLst>
                  <a:outerShdw blurRad="38100" dist="38100" dir="2700000" algn="tl">
                    <a:srgbClr val="000000">
                      <a:alpha val="43137"/>
                    </a:srgbClr>
                  </a:outerShdw>
                </a:effectLst>
              </a:rPr>
              <a:t>defecto</a:t>
            </a:r>
            <a:r>
              <a:rPr lang="es-CL" dirty="0" smtClean="0"/>
              <a:t>.</a:t>
            </a:r>
          </a:p>
          <a:p>
            <a:pPr algn="just">
              <a:buFont typeface="Wingdings" panose="05000000000000000000" pitchFamily="2" charset="2"/>
              <a:buChar char="ü"/>
            </a:pPr>
            <a:r>
              <a:rPr lang="es-CL" dirty="0" smtClean="0"/>
              <a:t>Y son estos defectos a los que tenemos que estar aleta.</a:t>
            </a:r>
            <a:endParaRPr lang="es-CL" dirty="0"/>
          </a:p>
          <a:p>
            <a:pPr algn="just">
              <a:buFont typeface="Wingdings" panose="05000000000000000000" pitchFamily="2" charset="2"/>
              <a:buChar char="ü"/>
            </a:pPr>
            <a:endParaRPr lang="es-CL" dirty="0"/>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Defectos de Software </a:t>
            </a:r>
            <a:endParaRPr lang="es-CL" sz="3200" dirty="0">
              <a:solidFill>
                <a:schemeClr val="bg1"/>
              </a:solidFill>
            </a:endParaRPr>
          </a:p>
        </p:txBody>
      </p:sp>
      <p:pic>
        <p:nvPicPr>
          <p:cNvPr id="4" name="Picture 7"/>
          <p:cNvPicPr>
            <a:picLocks noChangeAspect="1" noChangeArrowheads="1"/>
          </p:cNvPicPr>
          <p:nvPr/>
        </p:nvPicPr>
        <p:blipFill>
          <a:blip r:embed="rId2"/>
          <a:srcRect/>
          <a:stretch>
            <a:fillRect/>
          </a:stretch>
        </p:blipFill>
        <p:spPr bwMode="auto">
          <a:xfrm>
            <a:off x="6598800" y="4811150"/>
            <a:ext cx="2088000" cy="18436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983542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968</TotalTime>
  <Words>1474</Words>
  <Application>Microsoft Office PowerPoint</Application>
  <PresentationFormat>Presentación en pantalla (4:3)</PresentationFormat>
  <Paragraphs>165</Paragraphs>
  <Slides>24</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ＭＳ Ｐゴシック</vt:lpstr>
      <vt:lpstr>Arial</vt:lpstr>
      <vt:lpstr>Calibri</vt:lpstr>
      <vt:lpstr>Candara</vt:lpstr>
      <vt:lpstr>Myriad Pro</vt:lpstr>
      <vt:lpstr>Wingdings</vt:lpstr>
      <vt:lpstr>Tema de Office</vt:lpstr>
      <vt:lpstr>Presentación de PowerPoint</vt:lpstr>
      <vt:lpstr>Presentación de PowerPoint</vt:lpstr>
      <vt:lpstr>Presentación de PowerPoint</vt:lpstr>
      <vt:lpstr>Presentación de PowerPoint</vt:lpstr>
      <vt:lpstr>Defectos de Software </vt:lpstr>
      <vt:lpstr>Presentación de PowerPoint</vt:lpstr>
      <vt:lpstr>Presentación de PowerPoint</vt:lpstr>
      <vt:lpstr>Presentación de PowerPoint</vt:lpstr>
      <vt:lpstr>Presentación de PowerPoint</vt:lpstr>
      <vt:lpstr>Detectar Defectos</vt:lpstr>
      <vt:lpstr>Presentación de PowerPoint</vt:lpstr>
      <vt:lpstr>Presentación de PowerPoint</vt:lpstr>
      <vt:lpstr>Presentación de PowerPoint</vt:lpstr>
      <vt:lpstr>Ambiente de pruebas</vt:lpstr>
      <vt:lpstr>Presentación de PowerPoint</vt:lpstr>
      <vt:lpstr>Ciclo de prueba</vt:lpstr>
      <vt:lpstr>Presentación de PowerPoint</vt:lpstr>
      <vt:lpstr>Termino de un ciclo de pruebas</vt:lpstr>
      <vt:lpstr>Inicio de un nuevo ciclo</vt:lpstr>
      <vt:lpstr>Verificar y validar</vt:lpstr>
      <vt:lpstr>Presentación de PowerPoint</vt:lpstr>
      <vt:lpstr>Principios del Testing de Software</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Manuela Jimenez A.</cp:lastModifiedBy>
  <cp:revision>77</cp:revision>
  <dcterms:created xsi:type="dcterms:W3CDTF">2014-04-29T13:43:09Z</dcterms:created>
  <dcterms:modified xsi:type="dcterms:W3CDTF">2018-08-29T15:11:07Z</dcterms:modified>
</cp:coreProperties>
</file>